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9"/>
  </p:notesMasterIdLst>
  <p:sldIdLst>
    <p:sldId id="256" r:id="rId2"/>
    <p:sldId id="259" r:id="rId3"/>
    <p:sldId id="297" r:id="rId4"/>
    <p:sldId id="315" r:id="rId5"/>
    <p:sldId id="316" r:id="rId6"/>
    <p:sldId id="298" r:id="rId7"/>
    <p:sldId id="323" r:id="rId8"/>
    <p:sldId id="261" r:id="rId9"/>
    <p:sldId id="317" r:id="rId10"/>
    <p:sldId id="318" r:id="rId11"/>
    <p:sldId id="319" r:id="rId12"/>
    <p:sldId id="320" r:id="rId13"/>
    <p:sldId id="321" r:id="rId14"/>
    <p:sldId id="322" r:id="rId15"/>
    <p:sldId id="326" r:id="rId16"/>
    <p:sldId id="324" r:id="rId17"/>
    <p:sldId id="325" r:id="rId18"/>
  </p:sldIdLst>
  <p:sldSz cx="9144000" cy="5143500" type="screen16x9"/>
  <p:notesSz cx="6858000" cy="9144000"/>
  <p:embeddedFontLst>
    <p:embeddedFont>
      <p:font typeface="Montserrat" pitchFamily="2" charset="77"/>
      <p:regular r:id="rId20"/>
      <p:bold r:id="rId21"/>
      <p:italic r:id="rId22"/>
      <p:boldItalic r:id="rId23"/>
    </p:embeddedFont>
    <p:embeddedFont>
      <p:font typeface="Onest" pitchFamily="2" charset="0"/>
      <p:regular r:id="rId24"/>
      <p:bold r:id="rId25"/>
    </p:embeddedFont>
    <p:embeddedFont>
      <p:font typeface="Open Sans" panose="020B0606030504020204"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FF0B375-25CA-4A83-88D7-395F8FC01015}">
  <a:tblStyle styleId="{0FF0B375-25CA-4A83-88D7-395F8FC0101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206" autoAdjust="0"/>
    <p:restoredTop sz="94656"/>
  </p:normalViewPr>
  <p:slideViewPr>
    <p:cSldViewPr snapToGrid="0">
      <p:cViewPr varScale="1">
        <p:scale>
          <a:sx n="143" d="100"/>
          <a:sy n="143" d="100"/>
        </p:scale>
        <p:origin x="896" y="4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e013acee29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e013acee29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11732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e013acee29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e013acee29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72021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db0f9523dd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db0f9523dd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0841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86725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db0f9523dd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db0f9523dd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021859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60621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e013acee29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e013acee29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63956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db0f9523dd_0_2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6" name="Google Shape;296;gdb0f9523dd_0_2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9270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ea355f518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ea355f518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5978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ea355f518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ea355f518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87496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ea355f518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ea355f518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4065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dd0c7d16c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dd0c7d16c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87599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1eb9a103237_0_1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1eb9a103237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0983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ea355f518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ea355f518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
        <p:cNvGrpSpPr/>
        <p:nvPr/>
      </p:nvGrpSpPr>
      <p:grpSpPr>
        <a:xfrm>
          <a:off x="0" y="0"/>
          <a:ext cx="0" cy="0"/>
          <a:chOff x="0" y="0"/>
          <a:chExt cx="0" cy="0"/>
        </a:xfrm>
      </p:grpSpPr>
      <p:sp>
        <p:nvSpPr>
          <p:cNvPr id="335" name="Google Shape;335;ge013acee29_0_4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 name="Google Shape;336;ge013acee29_0_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43017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97300" y="1386863"/>
            <a:ext cx="4042500" cy="2165400"/>
          </a:xfrm>
          <a:prstGeom prst="rect">
            <a:avLst/>
          </a:prstGeom>
        </p:spPr>
        <p:txBody>
          <a:bodyPr spcFirstLastPara="1" wrap="square" lIns="91425" tIns="91425" rIns="91425" bIns="91425" anchor="t" anchorCtr="0">
            <a:noAutofit/>
          </a:bodyPr>
          <a:lstStyle>
            <a:lvl1pPr lvl="0" rtl="0">
              <a:spcBef>
                <a:spcPts val="0"/>
              </a:spcBef>
              <a:spcAft>
                <a:spcPts val="0"/>
              </a:spcAft>
              <a:buSzPts val="8500"/>
              <a:buNone/>
              <a:defRPr sz="4300"/>
            </a:lvl1pPr>
            <a:lvl2pPr lvl="1" algn="ctr" rtl="0">
              <a:spcBef>
                <a:spcPts val="0"/>
              </a:spcBef>
              <a:spcAft>
                <a:spcPts val="0"/>
              </a:spcAft>
              <a:buSzPts val="8500"/>
              <a:buNone/>
              <a:defRPr sz="8500"/>
            </a:lvl2pPr>
            <a:lvl3pPr lvl="2" algn="ctr" rtl="0">
              <a:spcBef>
                <a:spcPts val="0"/>
              </a:spcBef>
              <a:spcAft>
                <a:spcPts val="0"/>
              </a:spcAft>
              <a:buSzPts val="8500"/>
              <a:buNone/>
              <a:defRPr sz="8500"/>
            </a:lvl3pPr>
            <a:lvl4pPr lvl="3" algn="ctr" rtl="0">
              <a:spcBef>
                <a:spcPts val="0"/>
              </a:spcBef>
              <a:spcAft>
                <a:spcPts val="0"/>
              </a:spcAft>
              <a:buSzPts val="8500"/>
              <a:buNone/>
              <a:defRPr sz="8500"/>
            </a:lvl4pPr>
            <a:lvl5pPr lvl="4" algn="ctr" rtl="0">
              <a:spcBef>
                <a:spcPts val="0"/>
              </a:spcBef>
              <a:spcAft>
                <a:spcPts val="0"/>
              </a:spcAft>
              <a:buSzPts val="8500"/>
              <a:buNone/>
              <a:defRPr sz="8500"/>
            </a:lvl5pPr>
            <a:lvl6pPr lvl="5" algn="ctr" rtl="0">
              <a:spcBef>
                <a:spcPts val="0"/>
              </a:spcBef>
              <a:spcAft>
                <a:spcPts val="0"/>
              </a:spcAft>
              <a:buSzPts val="8500"/>
              <a:buNone/>
              <a:defRPr sz="8500"/>
            </a:lvl6pPr>
            <a:lvl7pPr lvl="6" algn="ctr" rtl="0">
              <a:spcBef>
                <a:spcPts val="0"/>
              </a:spcBef>
              <a:spcAft>
                <a:spcPts val="0"/>
              </a:spcAft>
              <a:buSzPts val="8500"/>
              <a:buNone/>
              <a:defRPr sz="8500"/>
            </a:lvl7pPr>
            <a:lvl8pPr lvl="7" algn="ctr" rtl="0">
              <a:spcBef>
                <a:spcPts val="0"/>
              </a:spcBef>
              <a:spcAft>
                <a:spcPts val="0"/>
              </a:spcAft>
              <a:buSzPts val="8500"/>
              <a:buNone/>
              <a:defRPr sz="8500"/>
            </a:lvl8pPr>
            <a:lvl9pPr lvl="8" algn="ctr" rtl="0">
              <a:spcBef>
                <a:spcPts val="0"/>
              </a:spcBef>
              <a:spcAft>
                <a:spcPts val="0"/>
              </a:spcAft>
              <a:buSzPts val="8500"/>
              <a:buNone/>
              <a:defRPr sz="8500"/>
            </a:lvl9pPr>
          </a:lstStyle>
          <a:p>
            <a:endParaRPr/>
          </a:p>
        </p:txBody>
      </p:sp>
      <p:sp>
        <p:nvSpPr>
          <p:cNvPr id="10" name="Google Shape;10;p2"/>
          <p:cNvSpPr txBox="1">
            <a:spLocks noGrp="1"/>
          </p:cNvSpPr>
          <p:nvPr>
            <p:ph type="subTitle" idx="1"/>
          </p:nvPr>
        </p:nvSpPr>
        <p:spPr>
          <a:xfrm>
            <a:off x="897300" y="3504188"/>
            <a:ext cx="4042500" cy="460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5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1" name="Google Shape;11;p2"/>
          <p:cNvSpPr>
            <a:spLocks noGrp="1"/>
          </p:cNvSpPr>
          <p:nvPr>
            <p:ph type="pic" idx="2"/>
          </p:nvPr>
        </p:nvSpPr>
        <p:spPr>
          <a:xfrm>
            <a:off x="5467651" y="704776"/>
            <a:ext cx="3733800" cy="3733800"/>
          </a:xfrm>
          <a:prstGeom prst="roundRect">
            <a:avLst>
              <a:gd name="adj" fmla="val 16667"/>
            </a:avLst>
          </a:prstGeom>
          <a:noFill/>
          <a:ln>
            <a:noFill/>
          </a:ln>
        </p:spPr>
      </p:sp>
      <p:pic>
        <p:nvPicPr>
          <p:cNvPr id="12" name="Google Shape;12;p2"/>
          <p:cNvPicPr preferRelativeResize="0"/>
          <p:nvPr/>
        </p:nvPicPr>
        <p:blipFill rotWithShape="1">
          <a:blip r:embed="rId2">
            <a:alphaModFix/>
          </a:blip>
          <a:srcRect t="22755" b="17953"/>
          <a:stretch/>
        </p:blipFill>
        <p:spPr>
          <a:xfrm>
            <a:off x="-1140975" y="4541250"/>
            <a:ext cx="6613074" cy="6713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121"/>
        <p:cNvGrpSpPr/>
        <p:nvPr/>
      </p:nvGrpSpPr>
      <p:grpSpPr>
        <a:xfrm>
          <a:off x="0" y="0"/>
          <a:ext cx="0" cy="0"/>
          <a:chOff x="0" y="0"/>
          <a:chExt cx="0" cy="0"/>
        </a:xfrm>
      </p:grpSpPr>
      <p:sp>
        <p:nvSpPr>
          <p:cNvPr id="122" name="Google Shape;122;p17"/>
          <p:cNvSpPr txBox="1">
            <a:spLocks noGrp="1"/>
          </p:cNvSpPr>
          <p:nvPr>
            <p:ph type="title"/>
          </p:nvPr>
        </p:nvSpPr>
        <p:spPr>
          <a:xfrm>
            <a:off x="6019500" y="2642325"/>
            <a:ext cx="24045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3" name="Google Shape;123;p17"/>
          <p:cNvSpPr txBox="1">
            <a:spLocks noGrp="1"/>
          </p:cNvSpPr>
          <p:nvPr>
            <p:ph type="title" idx="2"/>
          </p:nvPr>
        </p:nvSpPr>
        <p:spPr>
          <a:xfrm>
            <a:off x="3369741" y="2642325"/>
            <a:ext cx="24045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4" name="Google Shape;124;p17"/>
          <p:cNvSpPr txBox="1">
            <a:spLocks noGrp="1"/>
          </p:cNvSpPr>
          <p:nvPr>
            <p:ph type="subTitle" idx="1"/>
          </p:nvPr>
        </p:nvSpPr>
        <p:spPr>
          <a:xfrm>
            <a:off x="710566" y="2959726"/>
            <a:ext cx="2404500" cy="69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25" name="Google Shape;125;p17"/>
          <p:cNvSpPr txBox="1">
            <a:spLocks noGrp="1"/>
          </p:cNvSpPr>
          <p:nvPr>
            <p:ph type="subTitle" idx="3"/>
          </p:nvPr>
        </p:nvSpPr>
        <p:spPr>
          <a:xfrm>
            <a:off x="3369741" y="2959726"/>
            <a:ext cx="2404500" cy="69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26" name="Google Shape;126;p17"/>
          <p:cNvSpPr txBox="1">
            <a:spLocks noGrp="1"/>
          </p:cNvSpPr>
          <p:nvPr>
            <p:ph type="title" idx="4"/>
          </p:nvPr>
        </p:nvSpPr>
        <p:spPr>
          <a:xfrm>
            <a:off x="710566" y="2642325"/>
            <a:ext cx="2404500" cy="3936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27" name="Google Shape;127;p17"/>
          <p:cNvSpPr txBox="1">
            <a:spLocks noGrp="1"/>
          </p:cNvSpPr>
          <p:nvPr>
            <p:ph type="subTitle" idx="5"/>
          </p:nvPr>
        </p:nvSpPr>
        <p:spPr>
          <a:xfrm>
            <a:off x="6019500" y="2959726"/>
            <a:ext cx="2404500" cy="694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spcBef>
                <a:spcPts val="0"/>
              </a:spcBef>
              <a:spcAft>
                <a:spcPts val="0"/>
              </a:spcAft>
              <a:buSzPts val="1200"/>
              <a:buNone/>
              <a:defRPr/>
            </a:lvl2pPr>
            <a:lvl3pPr lvl="2" algn="ctr" rtl="0">
              <a:spcBef>
                <a:spcPts val="0"/>
              </a:spcBef>
              <a:spcAft>
                <a:spcPts val="0"/>
              </a:spcAft>
              <a:buSzPts val="1200"/>
              <a:buNone/>
              <a:defRPr/>
            </a:lvl3pPr>
            <a:lvl4pPr lvl="3" algn="ctr" rtl="0">
              <a:spcBef>
                <a:spcPts val="0"/>
              </a:spcBef>
              <a:spcAft>
                <a:spcPts val="0"/>
              </a:spcAft>
              <a:buSzPts val="1200"/>
              <a:buNone/>
              <a:defRPr/>
            </a:lvl4pPr>
            <a:lvl5pPr lvl="4" algn="ctr" rtl="0">
              <a:spcBef>
                <a:spcPts val="0"/>
              </a:spcBef>
              <a:spcAft>
                <a:spcPts val="0"/>
              </a:spcAft>
              <a:buSzPts val="1200"/>
              <a:buNone/>
              <a:defRPr/>
            </a:lvl5pPr>
            <a:lvl6pPr lvl="5" algn="ctr" rtl="0">
              <a:spcBef>
                <a:spcPts val="0"/>
              </a:spcBef>
              <a:spcAft>
                <a:spcPts val="0"/>
              </a:spcAft>
              <a:buSzPts val="1200"/>
              <a:buNone/>
              <a:defRPr/>
            </a:lvl6pPr>
            <a:lvl7pPr lvl="6" algn="ctr" rtl="0">
              <a:spcBef>
                <a:spcPts val="0"/>
              </a:spcBef>
              <a:spcAft>
                <a:spcPts val="0"/>
              </a:spcAft>
              <a:buSzPts val="1200"/>
              <a:buNone/>
              <a:defRPr/>
            </a:lvl7pPr>
            <a:lvl8pPr lvl="7" algn="ctr" rtl="0">
              <a:spcBef>
                <a:spcPts val="0"/>
              </a:spcBef>
              <a:spcAft>
                <a:spcPts val="0"/>
              </a:spcAft>
              <a:buSzPts val="1200"/>
              <a:buNone/>
              <a:defRPr/>
            </a:lvl8pPr>
            <a:lvl9pPr lvl="8" algn="ctr" rtl="0">
              <a:spcBef>
                <a:spcPts val="0"/>
              </a:spcBef>
              <a:spcAft>
                <a:spcPts val="0"/>
              </a:spcAft>
              <a:buSzPts val="1200"/>
              <a:buNone/>
              <a:defRPr/>
            </a:lvl9pPr>
          </a:lstStyle>
          <a:p>
            <a:endParaRPr/>
          </a:p>
        </p:txBody>
      </p:sp>
      <p:sp>
        <p:nvSpPr>
          <p:cNvPr id="128" name="Google Shape;128;p17"/>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129" name="Google Shape;129;p17"/>
          <p:cNvGrpSpPr/>
          <p:nvPr/>
        </p:nvGrpSpPr>
        <p:grpSpPr>
          <a:xfrm>
            <a:off x="-1222249" y="-327997"/>
            <a:ext cx="11995218" cy="6648477"/>
            <a:chOff x="-1222249" y="-327997"/>
            <a:chExt cx="11995218" cy="6648477"/>
          </a:xfrm>
        </p:grpSpPr>
        <p:sp>
          <p:nvSpPr>
            <p:cNvPr id="130" name="Google Shape;130;p17"/>
            <p:cNvSpPr/>
            <p:nvPr/>
          </p:nvSpPr>
          <p:spPr>
            <a:xfrm>
              <a:off x="8212250" y="37775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17"/>
            <p:cNvSpPr/>
            <p:nvPr/>
          </p:nvSpPr>
          <p:spPr>
            <a:xfrm>
              <a:off x="7569112" y="4668293"/>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17"/>
            <p:cNvSpPr/>
            <p:nvPr/>
          </p:nvSpPr>
          <p:spPr>
            <a:xfrm>
              <a:off x="-1222249" y="-285875"/>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17"/>
            <p:cNvSpPr/>
            <p:nvPr/>
          </p:nvSpPr>
          <p:spPr>
            <a:xfrm>
              <a:off x="-376771" y="-3279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173"/>
        <p:cNvGrpSpPr/>
        <p:nvPr/>
      </p:nvGrpSpPr>
      <p:grpSpPr>
        <a:xfrm>
          <a:off x="0" y="0"/>
          <a:ext cx="0" cy="0"/>
          <a:chOff x="0" y="0"/>
          <a:chExt cx="0" cy="0"/>
        </a:xfrm>
      </p:grpSpPr>
      <p:grpSp>
        <p:nvGrpSpPr>
          <p:cNvPr id="174" name="Google Shape;174;p22"/>
          <p:cNvGrpSpPr/>
          <p:nvPr/>
        </p:nvGrpSpPr>
        <p:grpSpPr>
          <a:xfrm>
            <a:off x="-1283075" y="-1087950"/>
            <a:ext cx="11014624" cy="7707730"/>
            <a:chOff x="-1283075" y="-1087950"/>
            <a:chExt cx="11014624" cy="7707730"/>
          </a:xfrm>
        </p:grpSpPr>
        <p:sp>
          <p:nvSpPr>
            <p:cNvPr id="175" name="Google Shape;175;p22"/>
            <p:cNvSpPr/>
            <p:nvPr/>
          </p:nvSpPr>
          <p:spPr>
            <a:xfrm>
              <a:off x="-1283075" y="40768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22"/>
            <p:cNvSpPr/>
            <p:nvPr/>
          </p:nvSpPr>
          <p:spPr>
            <a:xfrm>
              <a:off x="-944413" y="34299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22"/>
            <p:cNvSpPr/>
            <p:nvPr/>
          </p:nvSpPr>
          <p:spPr>
            <a:xfrm>
              <a:off x="7858101" y="-108795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22"/>
            <p:cNvSpPr/>
            <p:nvPr/>
          </p:nvSpPr>
          <p:spPr>
            <a:xfrm>
              <a:off x="8634779" y="-2753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179"/>
        <p:cNvGrpSpPr/>
        <p:nvPr/>
      </p:nvGrpSpPr>
      <p:grpSpPr>
        <a:xfrm>
          <a:off x="0" y="0"/>
          <a:ext cx="0" cy="0"/>
          <a:chOff x="0" y="0"/>
          <a:chExt cx="0" cy="0"/>
        </a:xfrm>
      </p:grpSpPr>
      <p:grpSp>
        <p:nvGrpSpPr>
          <p:cNvPr id="180" name="Google Shape;180;p23"/>
          <p:cNvGrpSpPr/>
          <p:nvPr/>
        </p:nvGrpSpPr>
        <p:grpSpPr>
          <a:xfrm>
            <a:off x="-1222249" y="-327997"/>
            <a:ext cx="11995218" cy="6648477"/>
            <a:chOff x="-1222249" y="-327997"/>
            <a:chExt cx="11995218" cy="6648477"/>
          </a:xfrm>
        </p:grpSpPr>
        <p:sp>
          <p:nvSpPr>
            <p:cNvPr id="181" name="Google Shape;181;p23"/>
            <p:cNvSpPr/>
            <p:nvPr/>
          </p:nvSpPr>
          <p:spPr>
            <a:xfrm>
              <a:off x="8212250" y="37775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23"/>
            <p:cNvSpPr/>
            <p:nvPr/>
          </p:nvSpPr>
          <p:spPr>
            <a:xfrm>
              <a:off x="7569112" y="4668293"/>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23"/>
            <p:cNvSpPr/>
            <p:nvPr/>
          </p:nvSpPr>
          <p:spPr>
            <a:xfrm>
              <a:off x="-1222249" y="-285875"/>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23"/>
            <p:cNvSpPr/>
            <p:nvPr/>
          </p:nvSpPr>
          <p:spPr>
            <a:xfrm>
              <a:off x="-376771" y="-3279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710575" y="1882125"/>
            <a:ext cx="4332900" cy="15516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710575" y="1012372"/>
            <a:ext cx="1223100" cy="9555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10000"/>
              <a:buNone/>
              <a:defRPr sz="6000">
                <a:solidFill>
                  <a:schemeClr val="accent2"/>
                </a:solidFill>
              </a:defRPr>
            </a:lvl1pPr>
            <a:lvl2pPr lvl="1" algn="ctr" rtl="0">
              <a:spcBef>
                <a:spcPts val="0"/>
              </a:spcBef>
              <a:spcAft>
                <a:spcPts val="0"/>
              </a:spcAft>
              <a:buSzPts val="10000"/>
              <a:buNone/>
              <a:defRPr sz="10000"/>
            </a:lvl2pPr>
            <a:lvl3pPr lvl="2" algn="ctr" rtl="0">
              <a:spcBef>
                <a:spcPts val="0"/>
              </a:spcBef>
              <a:spcAft>
                <a:spcPts val="0"/>
              </a:spcAft>
              <a:buSzPts val="10000"/>
              <a:buNone/>
              <a:defRPr sz="10000"/>
            </a:lvl3pPr>
            <a:lvl4pPr lvl="3" algn="ctr" rtl="0">
              <a:spcBef>
                <a:spcPts val="0"/>
              </a:spcBef>
              <a:spcAft>
                <a:spcPts val="0"/>
              </a:spcAft>
              <a:buSzPts val="10000"/>
              <a:buNone/>
              <a:defRPr sz="10000"/>
            </a:lvl4pPr>
            <a:lvl5pPr lvl="4" algn="ctr" rtl="0">
              <a:spcBef>
                <a:spcPts val="0"/>
              </a:spcBef>
              <a:spcAft>
                <a:spcPts val="0"/>
              </a:spcAft>
              <a:buSzPts val="10000"/>
              <a:buNone/>
              <a:defRPr sz="10000"/>
            </a:lvl5pPr>
            <a:lvl6pPr lvl="5" algn="ctr" rtl="0">
              <a:spcBef>
                <a:spcPts val="0"/>
              </a:spcBef>
              <a:spcAft>
                <a:spcPts val="0"/>
              </a:spcAft>
              <a:buSzPts val="10000"/>
              <a:buNone/>
              <a:defRPr sz="10000"/>
            </a:lvl6pPr>
            <a:lvl7pPr lvl="6" algn="ctr" rtl="0">
              <a:spcBef>
                <a:spcPts val="0"/>
              </a:spcBef>
              <a:spcAft>
                <a:spcPts val="0"/>
              </a:spcAft>
              <a:buSzPts val="10000"/>
              <a:buNone/>
              <a:defRPr sz="10000"/>
            </a:lvl7pPr>
            <a:lvl8pPr lvl="7" algn="ctr" rtl="0">
              <a:spcBef>
                <a:spcPts val="0"/>
              </a:spcBef>
              <a:spcAft>
                <a:spcPts val="0"/>
              </a:spcAft>
              <a:buSzPts val="10000"/>
              <a:buNone/>
              <a:defRPr sz="10000"/>
            </a:lvl8pPr>
            <a:lvl9pPr lvl="8" algn="ctr" rtl="0">
              <a:spcBef>
                <a:spcPts val="0"/>
              </a:spcBef>
              <a:spcAft>
                <a:spcPts val="0"/>
              </a:spcAft>
              <a:buSzPts val="10000"/>
              <a:buNone/>
              <a:defRPr sz="10000"/>
            </a:lvl9pPr>
          </a:lstStyle>
          <a:p>
            <a:r>
              <a:t>xx%</a:t>
            </a:r>
          </a:p>
        </p:txBody>
      </p:sp>
      <p:sp>
        <p:nvSpPr>
          <p:cNvPr id="16" name="Google Shape;16;p3"/>
          <p:cNvSpPr txBox="1">
            <a:spLocks noGrp="1"/>
          </p:cNvSpPr>
          <p:nvPr>
            <p:ph type="subTitle" idx="1"/>
          </p:nvPr>
        </p:nvSpPr>
        <p:spPr>
          <a:xfrm>
            <a:off x="710575" y="3494375"/>
            <a:ext cx="4332900" cy="447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500"/>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a:endParaRPr/>
          </a:p>
        </p:txBody>
      </p:sp>
      <p:sp>
        <p:nvSpPr>
          <p:cNvPr id="17" name="Google Shape;17;p3"/>
          <p:cNvSpPr>
            <a:spLocks noGrp="1"/>
          </p:cNvSpPr>
          <p:nvPr>
            <p:ph type="pic" idx="3"/>
          </p:nvPr>
        </p:nvSpPr>
        <p:spPr>
          <a:xfrm>
            <a:off x="5467651" y="704776"/>
            <a:ext cx="3733800" cy="3733800"/>
          </a:xfrm>
          <a:prstGeom prst="roundRect">
            <a:avLst>
              <a:gd name="adj" fmla="val 16667"/>
            </a:avLst>
          </a:prstGeom>
          <a:noFill/>
          <a:ln>
            <a:noFill/>
          </a:ln>
        </p:spPr>
      </p:sp>
      <p:pic>
        <p:nvPicPr>
          <p:cNvPr id="18" name="Google Shape;18;p3"/>
          <p:cNvPicPr preferRelativeResize="0"/>
          <p:nvPr/>
        </p:nvPicPr>
        <p:blipFill rotWithShape="1">
          <a:blip r:embed="rId2">
            <a:alphaModFix/>
          </a:blip>
          <a:srcRect t="22755" b="17953"/>
          <a:stretch/>
        </p:blipFill>
        <p:spPr>
          <a:xfrm>
            <a:off x="-1140975" y="4541250"/>
            <a:ext cx="6613074" cy="67137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5"/>
          <p:cNvSpPr txBox="1">
            <a:spLocks noGrp="1"/>
          </p:cNvSpPr>
          <p:nvPr>
            <p:ph type="title" idx="2"/>
          </p:nvPr>
        </p:nvSpPr>
        <p:spPr>
          <a:xfrm>
            <a:off x="720000" y="2177575"/>
            <a:ext cx="3522300" cy="4068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SzPts val="3000"/>
              <a:buNone/>
              <a:defRPr sz="1800"/>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sp>
        <p:nvSpPr>
          <p:cNvPr id="30" name="Google Shape;30;p5"/>
          <p:cNvSpPr txBox="1">
            <a:spLocks noGrp="1"/>
          </p:cNvSpPr>
          <p:nvPr>
            <p:ph type="title" idx="3"/>
          </p:nvPr>
        </p:nvSpPr>
        <p:spPr>
          <a:xfrm>
            <a:off x="4901697" y="2177575"/>
            <a:ext cx="3522300" cy="406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SzPts val="3000"/>
              <a:buNone/>
              <a:defRPr sz="18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31" name="Google Shape;31;p5"/>
          <p:cNvSpPr txBox="1">
            <a:spLocks noGrp="1"/>
          </p:cNvSpPr>
          <p:nvPr>
            <p:ph type="subTitle" idx="1"/>
          </p:nvPr>
        </p:nvSpPr>
        <p:spPr>
          <a:xfrm>
            <a:off x="720000" y="2584425"/>
            <a:ext cx="3522300" cy="15315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1200"/>
              <a:buFont typeface="Open Sans"/>
              <a:buChar char="⎼"/>
              <a:defRPr/>
            </a:lvl1pPr>
            <a:lvl2pPr lvl="1" algn="ctr">
              <a:spcBef>
                <a:spcPts val="0"/>
              </a:spcBef>
              <a:spcAft>
                <a:spcPts val="0"/>
              </a:spcAft>
              <a:buClr>
                <a:schemeClr val="dk1"/>
              </a:buClr>
              <a:buSzPts val="1200"/>
              <a:buFont typeface="Arial"/>
              <a:buChar char="○"/>
              <a:defRPr/>
            </a:lvl2pPr>
            <a:lvl3pPr lvl="2" algn="ctr">
              <a:spcBef>
                <a:spcPts val="0"/>
              </a:spcBef>
              <a:spcAft>
                <a:spcPts val="0"/>
              </a:spcAft>
              <a:buClr>
                <a:schemeClr val="dk1"/>
              </a:buClr>
              <a:buSzPts val="1200"/>
              <a:buFont typeface="Arial"/>
              <a:buChar char="■"/>
              <a:defRPr/>
            </a:lvl3pPr>
            <a:lvl4pPr lvl="3" algn="ctr">
              <a:spcBef>
                <a:spcPts val="0"/>
              </a:spcBef>
              <a:spcAft>
                <a:spcPts val="0"/>
              </a:spcAft>
              <a:buClr>
                <a:schemeClr val="dk1"/>
              </a:buClr>
              <a:buSzPts val="1200"/>
              <a:buFont typeface="Arial"/>
              <a:buChar char="●"/>
              <a:defRPr/>
            </a:lvl4pPr>
            <a:lvl5pPr lvl="4" algn="ctr">
              <a:spcBef>
                <a:spcPts val="0"/>
              </a:spcBef>
              <a:spcAft>
                <a:spcPts val="0"/>
              </a:spcAft>
              <a:buClr>
                <a:schemeClr val="dk1"/>
              </a:buClr>
              <a:buSzPts val="1200"/>
              <a:buFont typeface="Arial"/>
              <a:buChar char="○"/>
              <a:defRPr/>
            </a:lvl5pPr>
            <a:lvl6pPr lvl="5" algn="ctr">
              <a:spcBef>
                <a:spcPts val="0"/>
              </a:spcBef>
              <a:spcAft>
                <a:spcPts val="0"/>
              </a:spcAft>
              <a:buClr>
                <a:schemeClr val="dk1"/>
              </a:buClr>
              <a:buSzPts val="1200"/>
              <a:buFont typeface="Arial"/>
              <a:buChar char="■"/>
              <a:defRPr/>
            </a:lvl6pPr>
            <a:lvl7pPr lvl="6" algn="ctr">
              <a:spcBef>
                <a:spcPts val="0"/>
              </a:spcBef>
              <a:spcAft>
                <a:spcPts val="0"/>
              </a:spcAft>
              <a:buClr>
                <a:schemeClr val="dk1"/>
              </a:buClr>
              <a:buSzPts val="1200"/>
              <a:buFont typeface="Arial"/>
              <a:buChar char="●"/>
              <a:defRPr/>
            </a:lvl7pPr>
            <a:lvl8pPr lvl="7" algn="ctr">
              <a:spcBef>
                <a:spcPts val="0"/>
              </a:spcBef>
              <a:spcAft>
                <a:spcPts val="0"/>
              </a:spcAft>
              <a:buClr>
                <a:schemeClr val="dk1"/>
              </a:buClr>
              <a:buSzPts val="1200"/>
              <a:buFont typeface="Arial"/>
              <a:buChar char="○"/>
              <a:defRPr/>
            </a:lvl8pPr>
            <a:lvl9pPr lvl="8" algn="ctr">
              <a:spcBef>
                <a:spcPts val="0"/>
              </a:spcBef>
              <a:spcAft>
                <a:spcPts val="0"/>
              </a:spcAft>
              <a:buClr>
                <a:schemeClr val="dk1"/>
              </a:buClr>
              <a:buSzPts val="1200"/>
              <a:buFont typeface="Arial"/>
              <a:buChar char="■"/>
              <a:defRPr/>
            </a:lvl9pPr>
          </a:lstStyle>
          <a:p>
            <a:endParaRPr/>
          </a:p>
        </p:txBody>
      </p:sp>
      <p:sp>
        <p:nvSpPr>
          <p:cNvPr id="32" name="Google Shape;32;p5"/>
          <p:cNvSpPr txBox="1">
            <a:spLocks noGrp="1"/>
          </p:cNvSpPr>
          <p:nvPr>
            <p:ph type="subTitle" idx="4"/>
          </p:nvPr>
        </p:nvSpPr>
        <p:spPr>
          <a:xfrm>
            <a:off x="4901700" y="2584425"/>
            <a:ext cx="3522300" cy="15315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200"/>
              <a:buFont typeface="Open Sans"/>
              <a:buChar char="⎼"/>
              <a:defRPr/>
            </a:lvl1pPr>
            <a:lvl2pPr lvl="1" algn="ctr" rtl="0">
              <a:spcBef>
                <a:spcPts val="0"/>
              </a:spcBef>
              <a:spcAft>
                <a:spcPts val="0"/>
              </a:spcAft>
              <a:buClr>
                <a:schemeClr val="dk1"/>
              </a:buClr>
              <a:buSzPts val="1200"/>
              <a:buFont typeface="Arial"/>
              <a:buChar char="○"/>
              <a:defRPr/>
            </a:lvl2pPr>
            <a:lvl3pPr lvl="2" algn="ctr" rtl="0">
              <a:spcBef>
                <a:spcPts val="0"/>
              </a:spcBef>
              <a:spcAft>
                <a:spcPts val="0"/>
              </a:spcAft>
              <a:buClr>
                <a:schemeClr val="dk1"/>
              </a:buClr>
              <a:buSzPts val="1200"/>
              <a:buFont typeface="Arial"/>
              <a:buChar char="■"/>
              <a:defRPr/>
            </a:lvl3pPr>
            <a:lvl4pPr lvl="3" algn="ctr" rtl="0">
              <a:spcBef>
                <a:spcPts val="0"/>
              </a:spcBef>
              <a:spcAft>
                <a:spcPts val="0"/>
              </a:spcAft>
              <a:buClr>
                <a:schemeClr val="dk1"/>
              </a:buClr>
              <a:buSzPts val="1200"/>
              <a:buFont typeface="Arial"/>
              <a:buChar char="●"/>
              <a:defRPr/>
            </a:lvl4pPr>
            <a:lvl5pPr lvl="4" algn="ctr" rtl="0">
              <a:spcBef>
                <a:spcPts val="0"/>
              </a:spcBef>
              <a:spcAft>
                <a:spcPts val="0"/>
              </a:spcAft>
              <a:buClr>
                <a:schemeClr val="dk1"/>
              </a:buClr>
              <a:buSzPts val="1200"/>
              <a:buFont typeface="Arial"/>
              <a:buChar char="○"/>
              <a:defRPr/>
            </a:lvl5pPr>
            <a:lvl6pPr lvl="5" algn="ctr" rtl="0">
              <a:spcBef>
                <a:spcPts val="0"/>
              </a:spcBef>
              <a:spcAft>
                <a:spcPts val="0"/>
              </a:spcAft>
              <a:buClr>
                <a:schemeClr val="dk1"/>
              </a:buClr>
              <a:buSzPts val="1200"/>
              <a:buFont typeface="Arial"/>
              <a:buChar char="■"/>
              <a:defRPr/>
            </a:lvl6pPr>
            <a:lvl7pPr lvl="6" algn="ctr" rtl="0">
              <a:spcBef>
                <a:spcPts val="0"/>
              </a:spcBef>
              <a:spcAft>
                <a:spcPts val="0"/>
              </a:spcAft>
              <a:buClr>
                <a:schemeClr val="dk1"/>
              </a:buClr>
              <a:buSzPts val="1200"/>
              <a:buFont typeface="Arial"/>
              <a:buChar char="●"/>
              <a:defRPr/>
            </a:lvl7pPr>
            <a:lvl8pPr lvl="7" algn="ctr" rtl="0">
              <a:spcBef>
                <a:spcPts val="0"/>
              </a:spcBef>
              <a:spcAft>
                <a:spcPts val="0"/>
              </a:spcAft>
              <a:buClr>
                <a:schemeClr val="dk1"/>
              </a:buClr>
              <a:buSzPts val="1200"/>
              <a:buFont typeface="Arial"/>
              <a:buChar char="○"/>
              <a:defRPr/>
            </a:lvl8pPr>
            <a:lvl9pPr lvl="8" algn="ctr" rtl="0">
              <a:spcBef>
                <a:spcPts val="0"/>
              </a:spcBef>
              <a:spcAft>
                <a:spcPts val="0"/>
              </a:spcAft>
              <a:buClr>
                <a:schemeClr val="dk1"/>
              </a:buClr>
              <a:buSzPts val="1200"/>
              <a:buFont typeface="Arial"/>
              <a:buChar char="■"/>
              <a:defRPr/>
            </a:lvl9pPr>
          </a:lstStyle>
          <a:p>
            <a:endParaRPr/>
          </a:p>
        </p:txBody>
      </p:sp>
      <p:grpSp>
        <p:nvGrpSpPr>
          <p:cNvPr id="33" name="Google Shape;33;p5"/>
          <p:cNvGrpSpPr/>
          <p:nvPr/>
        </p:nvGrpSpPr>
        <p:grpSpPr>
          <a:xfrm>
            <a:off x="-1222249" y="-327997"/>
            <a:ext cx="11995218" cy="6648477"/>
            <a:chOff x="-1222249" y="-327997"/>
            <a:chExt cx="11995218" cy="6648477"/>
          </a:xfrm>
        </p:grpSpPr>
        <p:sp>
          <p:nvSpPr>
            <p:cNvPr id="34" name="Google Shape;34;p5"/>
            <p:cNvSpPr/>
            <p:nvPr/>
          </p:nvSpPr>
          <p:spPr>
            <a:xfrm>
              <a:off x="8212250" y="377750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5"/>
            <p:cNvSpPr/>
            <p:nvPr/>
          </p:nvSpPr>
          <p:spPr>
            <a:xfrm>
              <a:off x="7569112" y="4668293"/>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5"/>
            <p:cNvSpPr/>
            <p:nvPr/>
          </p:nvSpPr>
          <p:spPr>
            <a:xfrm>
              <a:off x="-1222249" y="-285875"/>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5"/>
            <p:cNvSpPr/>
            <p:nvPr/>
          </p:nvSpPr>
          <p:spPr>
            <a:xfrm>
              <a:off x="-376771" y="-32799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0" name="Google Shape;40;p6"/>
          <p:cNvGrpSpPr/>
          <p:nvPr/>
        </p:nvGrpSpPr>
        <p:grpSpPr>
          <a:xfrm>
            <a:off x="-761924" y="-802200"/>
            <a:ext cx="11811193" cy="6058001"/>
            <a:chOff x="-761924" y="-802200"/>
            <a:chExt cx="11811193" cy="6058001"/>
          </a:xfrm>
        </p:grpSpPr>
        <p:sp>
          <p:nvSpPr>
            <p:cNvPr id="41" name="Google Shape;41;p6"/>
            <p:cNvSpPr/>
            <p:nvPr/>
          </p:nvSpPr>
          <p:spPr>
            <a:xfrm>
              <a:off x="8488550" y="2453338"/>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6"/>
            <p:cNvSpPr/>
            <p:nvPr/>
          </p:nvSpPr>
          <p:spPr>
            <a:xfrm>
              <a:off x="8580412" y="37339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6"/>
            <p:cNvSpPr/>
            <p:nvPr/>
          </p:nvSpPr>
          <p:spPr>
            <a:xfrm>
              <a:off x="-761924" y="-80220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6"/>
            <p:cNvSpPr/>
            <p:nvPr/>
          </p:nvSpPr>
          <p:spPr>
            <a:xfrm>
              <a:off x="-509471" y="445028"/>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3"/>
        <p:cNvGrpSpPr/>
        <p:nvPr/>
      </p:nvGrpSpPr>
      <p:grpSpPr>
        <a:xfrm>
          <a:off x="0" y="0"/>
          <a:ext cx="0" cy="0"/>
          <a:chOff x="0" y="0"/>
          <a:chExt cx="0" cy="0"/>
        </a:xfrm>
      </p:grpSpPr>
      <p:pic>
        <p:nvPicPr>
          <p:cNvPr id="54" name="Google Shape;54;p8"/>
          <p:cNvPicPr preferRelativeResize="0"/>
          <p:nvPr/>
        </p:nvPicPr>
        <p:blipFill rotWithShape="1">
          <a:blip r:embed="rId2">
            <a:alphaModFix/>
          </a:blip>
          <a:srcRect t="22755" b="17953"/>
          <a:stretch/>
        </p:blipFill>
        <p:spPr>
          <a:xfrm>
            <a:off x="-1140975" y="4541250"/>
            <a:ext cx="6613074" cy="671375"/>
          </a:xfrm>
          <a:prstGeom prst="rect">
            <a:avLst/>
          </a:prstGeom>
          <a:noFill/>
          <a:ln>
            <a:noFill/>
          </a:ln>
        </p:spPr>
      </p:pic>
      <p:sp>
        <p:nvSpPr>
          <p:cNvPr id="55" name="Google Shape;55;p8"/>
          <p:cNvSpPr>
            <a:spLocks noGrp="1"/>
          </p:cNvSpPr>
          <p:nvPr>
            <p:ph type="pic" idx="2"/>
          </p:nvPr>
        </p:nvSpPr>
        <p:spPr>
          <a:xfrm>
            <a:off x="5467651" y="704776"/>
            <a:ext cx="3733800" cy="3733800"/>
          </a:xfrm>
          <a:prstGeom prst="roundRect">
            <a:avLst>
              <a:gd name="adj" fmla="val 16667"/>
            </a:avLst>
          </a:prstGeom>
          <a:noFill/>
          <a:ln>
            <a:noFill/>
          </a:ln>
        </p:spPr>
      </p:sp>
      <p:sp>
        <p:nvSpPr>
          <p:cNvPr id="56" name="Google Shape;56;p8"/>
          <p:cNvSpPr txBox="1">
            <a:spLocks noGrp="1"/>
          </p:cNvSpPr>
          <p:nvPr>
            <p:ph type="title"/>
          </p:nvPr>
        </p:nvSpPr>
        <p:spPr>
          <a:xfrm>
            <a:off x="710575" y="1593900"/>
            <a:ext cx="4294800" cy="1955700"/>
          </a:xfrm>
          <a:prstGeom prst="rect">
            <a:avLst/>
          </a:prstGeom>
        </p:spPr>
        <p:txBody>
          <a:bodyPr spcFirstLastPara="1" wrap="square" lIns="91425" tIns="91425" rIns="91425" bIns="91425" anchor="t" anchorCtr="0">
            <a:noAutofit/>
          </a:bodyPr>
          <a:lstStyle>
            <a:lvl1pPr lvl="0">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7"/>
        <p:cNvGrpSpPr/>
        <p:nvPr/>
      </p:nvGrpSpPr>
      <p:grpSpPr>
        <a:xfrm>
          <a:off x="0" y="0"/>
          <a:ext cx="0" cy="0"/>
          <a:chOff x="0" y="0"/>
          <a:chExt cx="0" cy="0"/>
        </a:xfrm>
      </p:grpSpPr>
      <p:sp>
        <p:nvSpPr>
          <p:cNvPr id="58" name="Google Shape;58;p9"/>
          <p:cNvSpPr txBox="1">
            <a:spLocks noGrp="1"/>
          </p:cNvSpPr>
          <p:nvPr>
            <p:ph type="body" idx="1"/>
          </p:nvPr>
        </p:nvSpPr>
        <p:spPr>
          <a:xfrm>
            <a:off x="720000" y="1570575"/>
            <a:ext cx="4047000" cy="2186100"/>
          </a:xfrm>
          <a:prstGeom prst="rect">
            <a:avLst/>
          </a:prstGeom>
        </p:spPr>
        <p:txBody>
          <a:bodyPr spcFirstLastPara="1" wrap="square" lIns="91425" tIns="91425" rIns="91425" bIns="91425" anchor="t" anchorCtr="0">
            <a:noAutofit/>
          </a:bodyPr>
          <a:lstStyle>
            <a:lvl1pPr marL="457200" lvl="0" indent="-279400">
              <a:spcBef>
                <a:spcPts val="0"/>
              </a:spcBef>
              <a:spcAft>
                <a:spcPts val="0"/>
              </a:spcAft>
              <a:buClr>
                <a:srgbClr val="999999"/>
              </a:buClr>
              <a:buSzPts val="800"/>
              <a:buFont typeface="Open Sans"/>
              <a:buChar char="-"/>
              <a:defRPr/>
            </a:lvl1pPr>
            <a:lvl2pPr marL="914400" lvl="1" indent="-279400">
              <a:spcBef>
                <a:spcPts val="0"/>
              </a:spcBef>
              <a:spcAft>
                <a:spcPts val="0"/>
              </a:spcAft>
              <a:buClr>
                <a:srgbClr val="999999"/>
              </a:buClr>
              <a:buSzPts val="800"/>
              <a:buFont typeface="Open Sans"/>
              <a:buChar char="○"/>
              <a:defRPr/>
            </a:lvl2pPr>
            <a:lvl3pPr marL="1371600" lvl="2" indent="-279400">
              <a:spcBef>
                <a:spcPts val="0"/>
              </a:spcBef>
              <a:spcAft>
                <a:spcPts val="0"/>
              </a:spcAft>
              <a:buClr>
                <a:srgbClr val="999999"/>
              </a:buClr>
              <a:buSzPts val="800"/>
              <a:buFont typeface="Open Sans"/>
              <a:buChar char="■"/>
              <a:defRPr/>
            </a:lvl3pPr>
            <a:lvl4pPr marL="1828800" lvl="3" indent="-279400">
              <a:spcBef>
                <a:spcPts val="0"/>
              </a:spcBef>
              <a:spcAft>
                <a:spcPts val="0"/>
              </a:spcAft>
              <a:buClr>
                <a:srgbClr val="999999"/>
              </a:buClr>
              <a:buSzPts val="800"/>
              <a:buFont typeface="Open Sans"/>
              <a:buChar char="●"/>
              <a:defRPr/>
            </a:lvl4pPr>
            <a:lvl5pPr marL="2286000" lvl="4" indent="-304800">
              <a:spcBef>
                <a:spcPts val="0"/>
              </a:spcBef>
              <a:spcAft>
                <a:spcPts val="0"/>
              </a:spcAft>
              <a:buClr>
                <a:srgbClr val="999999"/>
              </a:buClr>
              <a:buSzPts val="1200"/>
              <a:buFont typeface="Open Sans"/>
              <a:buChar char="○"/>
              <a:defRPr/>
            </a:lvl5pPr>
            <a:lvl6pPr marL="2743200" lvl="5" indent="-304800">
              <a:spcBef>
                <a:spcPts val="0"/>
              </a:spcBef>
              <a:spcAft>
                <a:spcPts val="0"/>
              </a:spcAft>
              <a:buClr>
                <a:srgbClr val="999999"/>
              </a:buClr>
              <a:buSzPts val="1200"/>
              <a:buFont typeface="Open Sans"/>
              <a:buChar char="■"/>
              <a:defRPr/>
            </a:lvl6pPr>
            <a:lvl7pPr marL="3200400" lvl="6" indent="-273050">
              <a:spcBef>
                <a:spcPts val="0"/>
              </a:spcBef>
              <a:spcAft>
                <a:spcPts val="0"/>
              </a:spcAft>
              <a:buClr>
                <a:srgbClr val="999999"/>
              </a:buClr>
              <a:buSzPts val="700"/>
              <a:buFont typeface="Open Sans"/>
              <a:buChar char="●"/>
              <a:defRPr/>
            </a:lvl7pPr>
            <a:lvl8pPr marL="3657600" lvl="7" indent="-273050">
              <a:spcBef>
                <a:spcPts val="0"/>
              </a:spcBef>
              <a:spcAft>
                <a:spcPts val="0"/>
              </a:spcAft>
              <a:buClr>
                <a:srgbClr val="999999"/>
              </a:buClr>
              <a:buSzPts val="700"/>
              <a:buFont typeface="Open Sans"/>
              <a:buChar char="○"/>
              <a:defRPr/>
            </a:lvl8pPr>
            <a:lvl9pPr marL="4114800" lvl="8" indent="-266700">
              <a:spcBef>
                <a:spcPts val="0"/>
              </a:spcBef>
              <a:spcAft>
                <a:spcPts val="0"/>
              </a:spcAft>
              <a:buClr>
                <a:srgbClr val="999999"/>
              </a:buClr>
              <a:buSzPts val="600"/>
              <a:buFont typeface="Open Sans"/>
              <a:buChar char="■"/>
              <a:defRPr/>
            </a:lvl9pPr>
          </a:lstStyle>
          <a:p>
            <a:endParaRPr/>
          </a:p>
        </p:txBody>
      </p:sp>
      <p:sp>
        <p:nvSpPr>
          <p:cNvPr id="59" name="Google Shape;59;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60" name="Google Shape;60;p9"/>
          <p:cNvGrpSpPr/>
          <p:nvPr/>
        </p:nvGrpSpPr>
        <p:grpSpPr>
          <a:xfrm>
            <a:off x="-761924" y="-802200"/>
            <a:ext cx="11811193" cy="6058001"/>
            <a:chOff x="-761924" y="-802200"/>
            <a:chExt cx="11811193" cy="6058001"/>
          </a:xfrm>
        </p:grpSpPr>
        <p:sp>
          <p:nvSpPr>
            <p:cNvPr id="61" name="Google Shape;61;p9"/>
            <p:cNvSpPr/>
            <p:nvPr/>
          </p:nvSpPr>
          <p:spPr>
            <a:xfrm>
              <a:off x="8488550" y="2453338"/>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9"/>
            <p:cNvSpPr/>
            <p:nvPr/>
          </p:nvSpPr>
          <p:spPr>
            <a:xfrm>
              <a:off x="8580412" y="37339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9"/>
            <p:cNvSpPr/>
            <p:nvPr/>
          </p:nvSpPr>
          <p:spPr>
            <a:xfrm>
              <a:off x="-761924" y="-80220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9"/>
            <p:cNvSpPr/>
            <p:nvPr/>
          </p:nvSpPr>
          <p:spPr>
            <a:xfrm>
              <a:off x="-509471" y="445028"/>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5"/>
        <p:cNvGrpSpPr/>
        <p:nvPr/>
      </p:nvGrpSpPr>
      <p:grpSpPr>
        <a:xfrm>
          <a:off x="0" y="0"/>
          <a:ext cx="0" cy="0"/>
          <a:chOff x="0" y="0"/>
          <a:chExt cx="0" cy="0"/>
        </a:xfrm>
      </p:grpSpPr>
      <p:sp>
        <p:nvSpPr>
          <p:cNvPr id="66" name="Google Shape;66;p10"/>
          <p:cNvSpPr>
            <a:spLocks noGrp="1"/>
          </p:cNvSpPr>
          <p:nvPr>
            <p:ph type="pic" idx="2"/>
          </p:nvPr>
        </p:nvSpPr>
        <p:spPr>
          <a:xfrm>
            <a:off x="0" y="0"/>
            <a:ext cx="9144000" cy="5143500"/>
          </a:xfrm>
          <a:prstGeom prst="rect">
            <a:avLst/>
          </a:prstGeom>
          <a:noFill/>
          <a:ln>
            <a:noFill/>
          </a:ln>
        </p:spPr>
      </p:sp>
      <p:sp>
        <p:nvSpPr>
          <p:cNvPr id="67" name="Google Shape;67;p10"/>
          <p:cNvSpPr txBox="1">
            <a:spLocks noGrp="1"/>
          </p:cNvSpPr>
          <p:nvPr>
            <p:ph type="body" idx="1"/>
          </p:nvPr>
        </p:nvSpPr>
        <p:spPr>
          <a:xfrm>
            <a:off x="720000" y="3997375"/>
            <a:ext cx="7704000" cy="605100"/>
          </a:xfrm>
          <a:prstGeom prst="rect">
            <a:avLst/>
          </a:prstGeom>
          <a:solidFill>
            <a:schemeClr val="lt1"/>
          </a:solidFill>
          <a:ln>
            <a:noFill/>
          </a:ln>
        </p:spPr>
        <p:txBody>
          <a:bodyPr spcFirstLastPara="1" wrap="square" lIns="91425" tIns="91425" rIns="91425" bIns="91425" anchor="t" anchorCtr="0">
            <a:noAutofit/>
          </a:bodyPr>
          <a:lstStyle>
            <a:lvl1pPr marL="457200" lvl="0" indent="-228600">
              <a:lnSpc>
                <a:spcPct val="100000"/>
              </a:lnSpc>
              <a:spcBef>
                <a:spcPts val="0"/>
              </a:spcBef>
              <a:spcAft>
                <a:spcPts val="0"/>
              </a:spcAft>
              <a:buSzPts val="200"/>
              <a:buFont typeface="Montserrat"/>
              <a:buNone/>
              <a:defRPr sz="3000" b="1">
                <a:solidFill>
                  <a:schemeClr val="dk1"/>
                </a:solidFill>
                <a:latin typeface="Montserrat"/>
                <a:ea typeface="Montserrat"/>
                <a:cs typeface="Montserrat"/>
                <a:sym typeface="Montserrat"/>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3"/>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3"/>
        <p:cNvGrpSpPr/>
        <p:nvPr/>
      </p:nvGrpSpPr>
      <p:grpSpPr>
        <a:xfrm>
          <a:off x="0" y="0"/>
          <a:ext cx="0" cy="0"/>
          <a:chOff x="0" y="0"/>
          <a:chExt cx="0" cy="0"/>
        </a:xfrm>
      </p:grpSpPr>
      <p:sp>
        <p:nvSpPr>
          <p:cNvPr id="94" name="Google Shape;94;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5" name="Google Shape;95;p14"/>
          <p:cNvGrpSpPr/>
          <p:nvPr/>
        </p:nvGrpSpPr>
        <p:grpSpPr>
          <a:xfrm>
            <a:off x="-1283063" y="-802200"/>
            <a:ext cx="11289850" cy="7564830"/>
            <a:chOff x="-1283063" y="-802200"/>
            <a:chExt cx="11289850" cy="7564830"/>
          </a:xfrm>
        </p:grpSpPr>
        <p:sp>
          <p:nvSpPr>
            <p:cNvPr id="96" name="Google Shape;96;p14"/>
            <p:cNvSpPr/>
            <p:nvPr/>
          </p:nvSpPr>
          <p:spPr>
            <a:xfrm>
              <a:off x="-1073625" y="4219650"/>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14"/>
            <p:cNvSpPr/>
            <p:nvPr/>
          </p:nvSpPr>
          <p:spPr>
            <a:xfrm>
              <a:off x="-1283063" y="3583018"/>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14"/>
            <p:cNvSpPr/>
            <p:nvPr/>
          </p:nvSpPr>
          <p:spPr>
            <a:xfrm>
              <a:off x="8174151" y="-802200"/>
              <a:ext cx="1832636" cy="1819925"/>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14"/>
            <p:cNvSpPr/>
            <p:nvPr/>
          </p:nvSpPr>
          <p:spPr>
            <a:xfrm>
              <a:off x="7706079" y="-644147"/>
              <a:ext cx="1096770" cy="1089161"/>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50"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1pPr>
            <a:lvl2pPr lvl="1">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2pPr>
            <a:lvl3pPr lvl="2">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3pPr>
            <a:lvl4pPr lvl="3">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4pPr>
            <a:lvl5pPr lvl="4">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5pPr>
            <a:lvl6pPr lvl="5">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6pPr>
            <a:lvl7pPr lvl="6">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7pPr>
            <a:lvl8pPr lvl="7">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8pPr>
            <a:lvl9pPr lvl="8">
              <a:spcBef>
                <a:spcPts val="0"/>
              </a:spcBef>
              <a:spcAft>
                <a:spcPts val="0"/>
              </a:spcAft>
              <a:buClr>
                <a:schemeClr val="dk1"/>
              </a:buClr>
              <a:buSzPts val="3000"/>
              <a:buFont typeface="Montserrat"/>
              <a:buNone/>
              <a:defRPr sz="30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1pPr>
            <a:lvl2pPr marL="914400" lvl="1"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2pPr>
            <a:lvl3pPr marL="1371600" lvl="2"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3pPr>
            <a:lvl4pPr marL="1828800" lvl="3"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4pPr>
            <a:lvl5pPr marL="2286000" lvl="4"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5pPr>
            <a:lvl6pPr marL="2743200" lvl="5"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6pPr>
            <a:lvl7pPr marL="3200400" lvl="6"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7pPr>
            <a:lvl8pPr marL="3657600" lvl="7"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8pPr>
            <a:lvl9pPr marL="4114800" lvl="8" indent="-304800">
              <a:lnSpc>
                <a:spcPct val="115000"/>
              </a:lnSpc>
              <a:spcBef>
                <a:spcPts val="0"/>
              </a:spcBef>
              <a:spcAft>
                <a:spcPts val="0"/>
              </a:spcAft>
              <a:buClr>
                <a:schemeClr val="dk1"/>
              </a:buClr>
              <a:buSzPts val="1200"/>
              <a:buFont typeface="Onest"/>
              <a:buChar char="■"/>
              <a:defRPr sz="1200">
                <a:solidFill>
                  <a:schemeClr val="dk1"/>
                </a:solidFill>
                <a:latin typeface="Onest"/>
                <a:ea typeface="Onest"/>
                <a:cs typeface="Onest"/>
                <a:sym typeface="Ones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4" r:id="rId5"/>
    <p:sldLayoutId id="2147483655" r:id="rId6"/>
    <p:sldLayoutId id="2147483656" r:id="rId7"/>
    <p:sldLayoutId id="2147483658" r:id="rId8"/>
    <p:sldLayoutId id="2147483660" r:id="rId9"/>
    <p:sldLayoutId id="2147483663" r:id="rId10"/>
    <p:sldLayoutId id="2147483668" r:id="rId11"/>
    <p:sldLayoutId id="214748366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4.xml"/><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27"/>
          <p:cNvPicPr preferRelativeResize="0">
            <a:picLocks noGrp="1"/>
          </p:cNvPicPr>
          <p:nvPr>
            <p:ph type="pic" idx="2"/>
          </p:nvPr>
        </p:nvPicPr>
        <p:blipFill rotWithShape="1">
          <a:blip r:embed="rId3">
            <a:alphaModFix/>
          </a:blip>
          <a:srcRect l="17333" r="17333"/>
          <a:stretch/>
        </p:blipFill>
        <p:spPr>
          <a:xfrm>
            <a:off x="5477068" y="1315616"/>
            <a:ext cx="3509683" cy="3368895"/>
          </a:xfrm>
          <a:prstGeom prst="roundRect">
            <a:avLst>
              <a:gd name="adj" fmla="val 16667"/>
            </a:avLst>
          </a:prstGeom>
        </p:spPr>
      </p:pic>
      <p:pic>
        <p:nvPicPr>
          <p:cNvPr id="196" name="Google Shape;196;p27"/>
          <p:cNvPicPr preferRelativeResize="0"/>
          <p:nvPr/>
        </p:nvPicPr>
        <p:blipFill>
          <a:blip r:embed="rId4">
            <a:alphaModFix/>
          </a:blip>
          <a:stretch>
            <a:fillRect/>
          </a:stretch>
        </p:blipFill>
        <p:spPr>
          <a:xfrm>
            <a:off x="-1282752" y="-307025"/>
            <a:ext cx="3587600" cy="2515475"/>
          </a:xfrm>
          <a:prstGeom prst="rect">
            <a:avLst/>
          </a:prstGeom>
          <a:noFill/>
          <a:ln>
            <a:noFill/>
          </a:ln>
        </p:spPr>
      </p:pic>
      <p:sp>
        <p:nvSpPr>
          <p:cNvPr id="197" name="Google Shape;197;p27"/>
          <p:cNvSpPr/>
          <p:nvPr/>
        </p:nvSpPr>
        <p:spPr>
          <a:xfrm>
            <a:off x="7416064" y="3592164"/>
            <a:ext cx="2034725" cy="2020624"/>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FFFFFF">
              <a:alpha val="490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8" name="Google Shape;198;p27"/>
          <p:cNvSpPr txBox="1">
            <a:spLocks noGrp="1"/>
          </p:cNvSpPr>
          <p:nvPr>
            <p:ph type="ctrTitle"/>
          </p:nvPr>
        </p:nvSpPr>
        <p:spPr>
          <a:xfrm>
            <a:off x="897378" y="1247047"/>
            <a:ext cx="4042500" cy="223760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dirty="0"/>
              <a:t>Movie Profit and Score Prediction</a:t>
            </a:r>
            <a:endParaRPr dirty="0">
              <a:solidFill>
                <a:schemeClr val="accent1"/>
              </a:solidFill>
            </a:endParaRPr>
          </a:p>
        </p:txBody>
      </p:sp>
      <p:sp>
        <p:nvSpPr>
          <p:cNvPr id="199" name="Google Shape;199;p27"/>
          <p:cNvSpPr txBox="1">
            <a:spLocks noGrp="1"/>
          </p:cNvSpPr>
          <p:nvPr>
            <p:ph type="subTitle" idx="1"/>
          </p:nvPr>
        </p:nvSpPr>
        <p:spPr>
          <a:xfrm>
            <a:off x="970530" y="3254550"/>
            <a:ext cx="4042500" cy="154604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27: </a:t>
            </a:r>
          </a:p>
          <a:p>
            <a:pPr marL="0" lvl="0" indent="0" algn="l" rtl="0">
              <a:spcBef>
                <a:spcPts val="0"/>
              </a:spcBef>
              <a:spcAft>
                <a:spcPts val="0"/>
              </a:spcAft>
              <a:buNone/>
            </a:pPr>
            <a:r>
              <a:rPr lang="en" altLang="zh-CN" dirty="0"/>
              <a:t>Sabrina Chen</a:t>
            </a:r>
          </a:p>
          <a:p>
            <a:pPr marL="0" lvl="0" indent="0" algn="l" rtl="0">
              <a:spcBef>
                <a:spcPts val="0"/>
              </a:spcBef>
              <a:spcAft>
                <a:spcPts val="0"/>
              </a:spcAft>
              <a:buNone/>
            </a:pPr>
            <a:r>
              <a:rPr lang="en" altLang="zh-CN" dirty="0"/>
              <a:t>Demir </a:t>
            </a:r>
            <a:r>
              <a:rPr lang="en" altLang="zh-CN" dirty="0" err="1"/>
              <a:t>Degirmenci</a:t>
            </a:r>
            <a:endParaRPr lang="en" altLang="zh-CN" dirty="0"/>
          </a:p>
          <a:p>
            <a:pPr marL="0" lvl="0" indent="0" algn="l" rtl="0">
              <a:spcBef>
                <a:spcPts val="0"/>
              </a:spcBef>
              <a:spcAft>
                <a:spcPts val="0"/>
              </a:spcAft>
              <a:buNone/>
            </a:pPr>
            <a:r>
              <a:rPr lang="en" altLang="zh-CN" dirty="0"/>
              <a:t>Lizzie Wang</a:t>
            </a:r>
          </a:p>
          <a:p>
            <a:pPr marL="0" lvl="0" indent="0" algn="l" rtl="0">
              <a:spcBef>
                <a:spcPts val="0"/>
              </a:spcBef>
              <a:spcAft>
                <a:spcPts val="0"/>
              </a:spcAft>
              <a:buNone/>
            </a:pPr>
            <a:r>
              <a:rPr lang="en" altLang="zh-CN" dirty="0" err="1"/>
              <a:t>Parin</a:t>
            </a:r>
            <a:r>
              <a:rPr lang="en" altLang="zh-CN" dirty="0"/>
              <a:t> Vora</a:t>
            </a:r>
            <a:br>
              <a:rPr lang="en" altLang="zh-CN" dirty="0"/>
            </a:br>
            <a:endParaRPr lang="en" dirty="0"/>
          </a:p>
          <a:p>
            <a:pPr marL="0" lvl="0" indent="0" algn="l" rtl="0">
              <a:spcBef>
                <a:spcPts val="0"/>
              </a:spcBef>
              <a:spcAft>
                <a:spcPts val="0"/>
              </a:spcAft>
              <a:buNone/>
            </a:pPr>
            <a:endParaRPr dirty="0"/>
          </a:p>
        </p:txBody>
      </p:sp>
      <p:sp>
        <p:nvSpPr>
          <p:cNvPr id="4" name="Rectangle 1">
            <a:extLst>
              <a:ext uri="{FF2B5EF4-FFF2-40B4-BE49-F238E27FC236}">
                <a16:creationId xmlns:a16="http://schemas.microsoft.com/office/drawing/2014/main" id="{A4B9118A-E159-EFE4-0958-DEBE8E2DD148}"/>
              </a:ext>
            </a:extLst>
          </p:cNvPr>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CA"/>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Random Forest Model</a:t>
            </a:r>
            <a:endParaRPr dirty="0"/>
          </a:p>
        </p:txBody>
      </p:sp>
      <p:sp>
        <p:nvSpPr>
          <p:cNvPr id="2" name="Rectangle: Rounded Corners 2">
            <a:extLst>
              <a:ext uri="{FF2B5EF4-FFF2-40B4-BE49-F238E27FC236}">
                <a16:creationId xmlns:a16="http://schemas.microsoft.com/office/drawing/2014/main" id="{0FE8AF33-D590-48D1-47AC-35491C92CB7E}"/>
              </a:ext>
            </a:extLst>
          </p:cNvPr>
          <p:cNvSpPr/>
          <p:nvPr/>
        </p:nvSpPr>
        <p:spPr>
          <a:xfrm>
            <a:off x="0"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Business/ data </a:t>
            </a:r>
            <a:br>
              <a:rPr lang="en-CA" sz="1000" dirty="0">
                <a:solidFill>
                  <a:schemeClr val="accent1"/>
                </a:solidFill>
              </a:rPr>
            </a:br>
            <a:r>
              <a:rPr lang="en-CA" sz="1000" dirty="0">
                <a:solidFill>
                  <a:schemeClr val="accent1"/>
                </a:solidFill>
              </a:rPr>
              <a:t>Understanding </a:t>
            </a:r>
          </a:p>
        </p:txBody>
      </p:sp>
      <p:sp>
        <p:nvSpPr>
          <p:cNvPr id="3" name="Rectangle: Rounded Corners 3">
            <a:extLst>
              <a:ext uri="{FF2B5EF4-FFF2-40B4-BE49-F238E27FC236}">
                <a16:creationId xmlns:a16="http://schemas.microsoft.com/office/drawing/2014/main" id="{41CA1F33-32E0-6A97-229A-02CD8A3071AD}"/>
              </a:ext>
            </a:extLst>
          </p:cNvPr>
          <p:cNvSpPr/>
          <p:nvPr/>
        </p:nvSpPr>
        <p:spPr>
          <a:xfrm>
            <a:off x="2254101" y="4898571"/>
            <a:ext cx="2424227"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dirty="0">
                <a:solidFill>
                  <a:schemeClr val="accent1"/>
                </a:solidFill>
              </a:rPr>
              <a:t>Modeling Approach</a:t>
            </a:r>
          </a:p>
        </p:txBody>
      </p:sp>
      <p:sp>
        <p:nvSpPr>
          <p:cNvPr id="4" name="Rectangle: Rounded Corners 4">
            <a:extLst>
              <a:ext uri="{FF2B5EF4-FFF2-40B4-BE49-F238E27FC236}">
                <a16:creationId xmlns:a16="http://schemas.microsoft.com/office/drawing/2014/main" id="{DEA11370-2DDD-3E82-9D3B-9EC85B6330CF}"/>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dirty="0">
                <a:solidFill>
                  <a:schemeClr val="accent1"/>
                </a:solidFill>
              </a:rPr>
              <a:t>Evaluation</a:t>
            </a:r>
            <a:endParaRPr lang="en-CA" sz="1000" dirty="0">
              <a:solidFill>
                <a:schemeClr val="accent1"/>
              </a:solidFill>
            </a:endParaRPr>
          </a:p>
        </p:txBody>
      </p:sp>
      <p:sp>
        <p:nvSpPr>
          <p:cNvPr id="5" name="Rectangle: Rounded Corners 5">
            <a:extLst>
              <a:ext uri="{FF2B5EF4-FFF2-40B4-BE49-F238E27FC236}">
                <a16:creationId xmlns:a16="http://schemas.microsoft.com/office/drawing/2014/main" id="{55694082-986D-A905-F01E-4107C2EF3137}"/>
              </a:ext>
            </a:extLst>
          </p:cNvPr>
          <p:cNvSpPr/>
          <p:nvPr/>
        </p:nvSpPr>
        <p:spPr>
          <a:xfrm>
            <a:off x="6889899"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dirty="0">
                <a:solidFill>
                  <a:schemeClr val="accent1"/>
                </a:solidFill>
              </a:rPr>
              <a:t>Deployment</a:t>
            </a:r>
            <a:endParaRPr lang="en-CA" altLang="zh-CN" sz="1000" dirty="0">
              <a:solidFill>
                <a:schemeClr val="accent1"/>
              </a:solidFill>
            </a:endParaRPr>
          </a:p>
        </p:txBody>
      </p:sp>
      <p:pic>
        <p:nvPicPr>
          <p:cNvPr id="2050" name="Picture 2">
            <a:extLst>
              <a:ext uri="{FF2B5EF4-FFF2-40B4-BE49-F238E27FC236}">
                <a16:creationId xmlns:a16="http://schemas.microsoft.com/office/drawing/2014/main" id="{BB10F26F-5E31-76BC-E4C3-FE3C4F0A0C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9001" y="1182225"/>
            <a:ext cx="2870200" cy="29337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F284E10C-F479-183D-FF78-1AC45FD356A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63084" y="1182225"/>
            <a:ext cx="2958338" cy="3000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41831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K-Nearest Neighbors (KNN) Model </a:t>
            </a:r>
            <a:endParaRPr dirty="0"/>
          </a:p>
        </p:txBody>
      </p:sp>
      <p:sp>
        <p:nvSpPr>
          <p:cNvPr id="342" name="Google Shape;342;p38"/>
          <p:cNvSpPr txBox="1">
            <a:spLocks noGrp="1"/>
          </p:cNvSpPr>
          <p:nvPr>
            <p:ph type="subTitle" idx="4"/>
          </p:nvPr>
        </p:nvSpPr>
        <p:spPr>
          <a:xfrm>
            <a:off x="3817318" y="1342338"/>
            <a:ext cx="3522300" cy="1531500"/>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en" altLang="zh-CN" dirty="0"/>
              <a:t>KNN calculates the distance between a target movie and its neighbors using a distance metric</a:t>
            </a:r>
          </a:p>
          <a:p>
            <a:pPr marL="171450" indent="-171450">
              <a:buFont typeface="Arial" panose="020B0604020202020204" pitchFamily="34" charset="0"/>
              <a:buChar char="•"/>
            </a:pPr>
            <a:r>
              <a:rPr lang="en" altLang="zh-CN" dirty="0"/>
              <a:t>k=5 provided the best accuracy for profit predictions, while k=11 gave the best performance for IMDb score predictions.</a:t>
            </a:r>
          </a:p>
          <a:p>
            <a:pPr marL="171450" indent="-171450">
              <a:buFont typeface="Arial" panose="020B0604020202020204" pitchFamily="34" charset="0"/>
              <a:buChar char="•"/>
            </a:pPr>
            <a:endParaRPr dirty="0"/>
          </a:p>
        </p:txBody>
      </p:sp>
      <p:sp>
        <p:nvSpPr>
          <p:cNvPr id="2" name="Rectangle: Rounded Corners 2">
            <a:extLst>
              <a:ext uri="{FF2B5EF4-FFF2-40B4-BE49-F238E27FC236}">
                <a16:creationId xmlns:a16="http://schemas.microsoft.com/office/drawing/2014/main" id="{AF59DB25-0AB0-BD4D-13BA-1B4F80631FBB}"/>
              </a:ext>
            </a:extLst>
          </p:cNvPr>
          <p:cNvSpPr/>
          <p:nvPr/>
        </p:nvSpPr>
        <p:spPr>
          <a:xfrm>
            <a:off x="0"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Business/ data </a:t>
            </a:r>
            <a:br>
              <a:rPr lang="en-CA" sz="1000" dirty="0">
                <a:solidFill>
                  <a:schemeClr val="accent1"/>
                </a:solidFill>
              </a:rPr>
            </a:br>
            <a:r>
              <a:rPr lang="en-CA" sz="1000" dirty="0">
                <a:solidFill>
                  <a:schemeClr val="accent1"/>
                </a:solidFill>
              </a:rPr>
              <a:t>Understanding </a:t>
            </a:r>
          </a:p>
        </p:txBody>
      </p:sp>
      <p:sp>
        <p:nvSpPr>
          <p:cNvPr id="4" name="Rectangle: Rounded Corners 3">
            <a:extLst>
              <a:ext uri="{FF2B5EF4-FFF2-40B4-BE49-F238E27FC236}">
                <a16:creationId xmlns:a16="http://schemas.microsoft.com/office/drawing/2014/main" id="{B3256110-7AFF-F7A0-7D9F-56789AB97681}"/>
              </a:ext>
            </a:extLst>
          </p:cNvPr>
          <p:cNvSpPr/>
          <p:nvPr/>
        </p:nvSpPr>
        <p:spPr>
          <a:xfrm>
            <a:off x="2254101" y="4898571"/>
            <a:ext cx="2424227"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dirty="0">
                <a:solidFill>
                  <a:schemeClr val="accent1"/>
                </a:solidFill>
              </a:rPr>
              <a:t>Modeling Approach</a:t>
            </a:r>
          </a:p>
        </p:txBody>
      </p:sp>
      <p:sp>
        <p:nvSpPr>
          <p:cNvPr id="6" name="Rectangle: Rounded Corners 4">
            <a:extLst>
              <a:ext uri="{FF2B5EF4-FFF2-40B4-BE49-F238E27FC236}">
                <a16:creationId xmlns:a16="http://schemas.microsoft.com/office/drawing/2014/main" id="{ACB49C89-2F9E-4CAA-D7A7-A8364B1BD520}"/>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dirty="0">
                <a:solidFill>
                  <a:schemeClr val="accent1"/>
                </a:solidFill>
              </a:rPr>
              <a:t>Evaluation</a:t>
            </a:r>
            <a:endParaRPr lang="en-CA" sz="1000" dirty="0">
              <a:solidFill>
                <a:schemeClr val="accent1"/>
              </a:solidFill>
            </a:endParaRPr>
          </a:p>
        </p:txBody>
      </p:sp>
      <p:sp>
        <p:nvSpPr>
          <p:cNvPr id="7" name="Rectangle: Rounded Corners 5">
            <a:extLst>
              <a:ext uri="{FF2B5EF4-FFF2-40B4-BE49-F238E27FC236}">
                <a16:creationId xmlns:a16="http://schemas.microsoft.com/office/drawing/2014/main" id="{E0060611-DB6C-EDCC-678D-EA3AF178563F}"/>
              </a:ext>
            </a:extLst>
          </p:cNvPr>
          <p:cNvSpPr/>
          <p:nvPr/>
        </p:nvSpPr>
        <p:spPr>
          <a:xfrm>
            <a:off x="6889899"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dirty="0">
                <a:solidFill>
                  <a:schemeClr val="accent1"/>
                </a:solidFill>
              </a:rPr>
              <a:t>Deployment</a:t>
            </a:r>
            <a:endParaRPr lang="en-CA" altLang="zh-CN" sz="1000" dirty="0">
              <a:solidFill>
                <a:schemeClr val="accent1"/>
              </a:solidFill>
            </a:endParaRPr>
          </a:p>
        </p:txBody>
      </p:sp>
      <p:pic>
        <p:nvPicPr>
          <p:cNvPr id="3074" name="Picture 2">
            <a:extLst>
              <a:ext uri="{FF2B5EF4-FFF2-40B4-BE49-F238E27FC236}">
                <a16:creationId xmlns:a16="http://schemas.microsoft.com/office/drawing/2014/main" id="{D013AAFF-9345-9CF5-2451-CB6AE709CB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508" y="1367790"/>
            <a:ext cx="2894026" cy="120396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13854BAB-CB65-5B86-861F-C224450D05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9758" y="2646236"/>
            <a:ext cx="3197560" cy="1290495"/>
          </a:xfrm>
          <a:prstGeom prst="rect">
            <a:avLst/>
          </a:prstGeom>
          <a:noFill/>
          <a:extLst>
            <a:ext uri="{909E8E84-426E-40DD-AFC4-6F175D3DCCD1}">
              <a14:hiddenFill xmlns:a14="http://schemas.microsoft.com/office/drawing/2010/main">
                <a:solidFill>
                  <a:srgbClr val="FFFFFF"/>
                </a:solidFill>
              </a14:hiddenFill>
            </a:ext>
          </a:extLst>
        </p:spPr>
      </p:pic>
      <p:sp>
        <p:nvSpPr>
          <p:cNvPr id="8" name="圆角矩形 7">
            <a:extLst>
              <a:ext uri="{FF2B5EF4-FFF2-40B4-BE49-F238E27FC236}">
                <a16:creationId xmlns:a16="http://schemas.microsoft.com/office/drawing/2014/main" id="{5B56CE44-CCD5-9DA7-C163-E0F75C8F0FE2}"/>
              </a:ext>
            </a:extLst>
          </p:cNvPr>
          <p:cNvSpPr/>
          <p:nvPr/>
        </p:nvSpPr>
        <p:spPr>
          <a:xfrm>
            <a:off x="719999" y="2047749"/>
            <a:ext cx="2295143" cy="45719"/>
          </a:xfrm>
          <a:prstGeom prst="round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圆角矩形 8">
            <a:extLst>
              <a:ext uri="{FF2B5EF4-FFF2-40B4-BE49-F238E27FC236}">
                <a16:creationId xmlns:a16="http://schemas.microsoft.com/office/drawing/2014/main" id="{7111887D-3B8F-CB98-CA6A-C17E43EEA0AB}"/>
              </a:ext>
            </a:extLst>
          </p:cNvPr>
          <p:cNvSpPr/>
          <p:nvPr/>
        </p:nvSpPr>
        <p:spPr>
          <a:xfrm>
            <a:off x="617380" y="3721979"/>
            <a:ext cx="2295143" cy="45719"/>
          </a:xfrm>
          <a:prstGeom prst="round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右箭头 9">
            <a:extLst>
              <a:ext uri="{FF2B5EF4-FFF2-40B4-BE49-F238E27FC236}">
                <a16:creationId xmlns:a16="http://schemas.microsoft.com/office/drawing/2014/main" id="{1FC279DA-C1B9-DA91-7037-A39A17467B95}"/>
              </a:ext>
            </a:extLst>
          </p:cNvPr>
          <p:cNvSpPr/>
          <p:nvPr/>
        </p:nvSpPr>
        <p:spPr>
          <a:xfrm>
            <a:off x="3638597" y="2665490"/>
            <a:ext cx="861010" cy="448413"/>
          </a:xfrm>
          <a:prstGeom prst="rightArrow">
            <a:avLst/>
          </a:prstGeom>
          <a:noFill/>
          <a:ln w="9525">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a:solidFill>
                  <a:schemeClr val="dk1"/>
                </a:solidFill>
                <a:latin typeface="Onest"/>
                <a:sym typeface="Onest"/>
              </a:rPr>
              <a:t>Predict</a:t>
            </a:r>
            <a:endParaRPr lang="zh-CN" altLang="en-US" sz="1200">
              <a:solidFill>
                <a:schemeClr val="dk1"/>
              </a:solidFill>
              <a:latin typeface="Onest"/>
              <a:sym typeface="Onest"/>
            </a:endParaRPr>
          </a:p>
        </p:txBody>
      </p:sp>
      <p:graphicFrame>
        <p:nvGraphicFramePr>
          <p:cNvPr id="15" name="表格 14">
            <a:extLst>
              <a:ext uri="{FF2B5EF4-FFF2-40B4-BE49-F238E27FC236}">
                <a16:creationId xmlns:a16="http://schemas.microsoft.com/office/drawing/2014/main" id="{C3A213C2-88D1-5BBD-39FF-5F8D6E19EB65}"/>
              </a:ext>
            </a:extLst>
          </p:cNvPr>
          <p:cNvGraphicFramePr>
            <a:graphicFrameLocks noGrp="1"/>
          </p:cNvGraphicFramePr>
          <p:nvPr>
            <p:extLst>
              <p:ext uri="{D42A27DB-BD31-4B8C-83A1-F6EECF244321}">
                <p14:modId xmlns:p14="http://schemas.microsoft.com/office/powerpoint/2010/main" val="2904282281"/>
              </p:ext>
            </p:extLst>
          </p:nvPr>
        </p:nvGraphicFramePr>
        <p:xfrm>
          <a:off x="4673285" y="2666430"/>
          <a:ext cx="2221655" cy="1672512"/>
        </p:xfrm>
        <a:graphic>
          <a:graphicData uri="http://schemas.openxmlformats.org/drawingml/2006/table">
            <a:tbl>
              <a:tblPr firstRow="1" bandRow="1">
                <a:tableStyleId>{0FF0B375-25CA-4A83-88D7-395F8FC01015}</a:tableStyleId>
              </a:tblPr>
              <a:tblGrid>
                <a:gridCol w="1217762">
                  <a:extLst>
                    <a:ext uri="{9D8B030D-6E8A-4147-A177-3AD203B41FA5}">
                      <a16:colId xmlns:a16="http://schemas.microsoft.com/office/drawing/2014/main" val="4269492674"/>
                    </a:ext>
                  </a:extLst>
                </a:gridCol>
                <a:gridCol w="1003893">
                  <a:extLst>
                    <a:ext uri="{9D8B030D-6E8A-4147-A177-3AD203B41FA5}">
                      <a16:colId xmlns:a16="http://schemas.microsoft.com/office/drawing/2014/main" val="1908189981"/>
                    </a:ext>
                  </a:extLst>
                </a:gridCol>
              </a:tblGrid>
              <a:tr h="332280">
                <a:tc>
                  <a:txBody>
                    <a:bodyPr/>
                    <a:lstStyle/>
                    <a:p>
                      <a:r>
                        <a:rPr lang="en-US" altLang="zh-CN" sz="1200" b="1" i="0" u="none" strike="noStrike" cap="none">
                          <a:solidFill>
                            <a:schemeClr val="dk1"/>
                          </a:solidFill>
                          <a:latin typeface="Onest"/>
                          <a:sym typeface="Onest"/>
                        </a:rPr>
                        <a:t>Metric</a:t>
                      </a:r>
                      <a:endParaRPr lang="zh-CN" altLang="en-US" sz="1200" b="1" i="0" u="none" strike="noStrike" cap="none">
                        <a:solidFill>
                          <a:schemeClr val="dk1"/>
                        </a:solidFill>
                        <a:latin typeface="Onest"/>
                        <a:sym typeface="Onest"/>
                      </a:endParaRPr>
                    </a:p>
                  </a:txBody>
                  <a:tcPr>
                    <a:solidFill>
                      <a:schemeClr val="bg2">
                        <a:lumMod val="40000"/>
                        <a:lumOff val="60000"/>
                      </a:schemeClr>
                    </a:solidFill>
                  </a:tcPr>
                </a:tc>
                <a:tc>
                  <a:txBody>
                    <a:bodyPr/>
                    <a:lstStyle/>
                    <a:p>
                      <a:r>
                        <a:rPr lang="en-US" altLang="zh-CN" sz="1200" b="1" i="0" u="none" strike="noStrike" cap="none">
                          <a:solidFill>
                            <a:schemeClr val="dk1"/>
                          </a:solidFill>
                          <a:latin typeface="Onest"/>
                          <a:sym typeface="Onest"/>
                        </a:rPr>
                        <a:t>Value</a:t>
                      </a:r>
                      <a:endParaRPr lang="zh-CN" altLang="en-US" sz="1200" b="1" i="0" u="none" strike="noStrike" cap="none">
                        <a:solidFill>
                          <a:schemeClr val="dk1"/>
                        </a:solidFill>
                        <a:latin typeface="Onest"/>
                        <a:sym typeface="Onest"/>
                      </a:endParaRPr>
                    </a:p>
                  </a:txBody>
                  <a:tcPr>
                    <a:solidFill>
                      <a:schemeClr val="bg2">
                        <a:lumMod val="40000"/>
                        <a:lumOff val="60000"/>
                      </a:schemeClr>
                    </a:solidFill>
                  </a:tcPr>
                </a:tc>
                <a:extLst>
                  <a:ext uri="{0D108BD9-81ED-4DB2-BD59-A6C34878D82A}">
                    <a16:rowId xmlns:a16="http://schemas.microsoft.com/office/drawing/2014/main" val="2456513487"/>
                  </a:ext>
                </a:extLst>
              </a:tr>
              <a:tr h="332280">
                <a:tc>
                  <a:txBody>
                    <a:bodyPr/>
                    <a:lstStyle/>
                    <a:p>
                      <a:r>
                        <a:rPr lang="en-US" altLang="zh-CN" sz="1200" b="0" i="0" u="none" strike="noStrike" cap="none">
                          <a:solidFill>
                            <a:schemeClr val="dk1"/>
                          </a:solidFill>
                          <a:latin typeface="Onest"/>
                          <a:sym typeface="Onest"/>
                        </a:rPr>
                        <a:t>MSE(profit)</a:t>
                      </a:r>
                      <a:endParaRPr lang="zh-CN" altLang="en-US" sz="1200" b="0" i="0" u="none" strike="noStrike" cap="none">
                        <a:solidFill>
                          <a:schemeClr val="dk1"/>
                        </a:solidFill>
                        <a:latin typeface="Onest"/>
                        <a:sym typeface="Onest"/>
                      </a:endParaRPr>
                    </a:p>
                  </a:txBody>
                  <a:tcPr/>
                </a:tc>
                <a:tc>
                  <a:txBody>
                    <a:bodyPr/>
                    <a:lstStyle/>
                    <a:p>
                      <a:r>
                        <a:rPr lang="en-US" altLang="zh-CN" sz="1200" b="0" i="0" u="none" strike="noStrike" cap="none">
                          <a:solidFill>
                            <a:schemeClr val="dk1"/>
                          </a:solidFill>
                          <a:latin typeface="Onest"/>
                          <a:sym typeface="Onest"/>
                        </a:rPr>
                        <a:t>1.49e+16</a:t>
                      </a:r>
                      <a:endParaRPr lang="zh-CN" altLang="en-US" sz="1200" b="0" i="0" u="none" strike="noStrike" cap="none">
                        <a:solidFill>
                          <a:schemeClr val="dk1"/>
                        </a:solidFill>
                        <a:latin typeface="Onest"/>
                        <a:sym typeface="Onest"/>
                      </a:endParaRPr>
                    </a:p>
                  </a:txBody>
                  <a:tcPr/>
                </a:tc>
                <a:extLst>
                  <a:ext uri="{0D108BD9-81ED-4DB2-BD59-A6C34878D82A}">
                    <a16:rowId xmlns:a16="http://schemas.microsoft.com/office/drawing/2014/main" val="2156703516"/>
                  </a:ext>
                </a:extLst>
              </a:tr>
              <a:tr h="335984">
                <a:tc>
                  <a:txBody>
                    <a:bodyPr/>
                    <a:lstStyle/>
                    <a:p>
                      <a:r>
                        <a:rPr lang="en-US" altLang="zh-CN" sz="1200" b="0" i="0" u="none" strike="noStrike" cap="none">
                          <a:solidFill>
                            <a:schemeClr val="dk1"/>
                          </a:solidFill>
                          <a:latin typeface="Onest"/>
                          <a:sym typeface="Onest"/>
                        </a:rPr>
                        <a:t>RMSE(profit)</a:t>
                      </a:r>
                    </a:p>
                  </a:txBody>
                  <a:tcPr/>
                </a:tc>
                <a:tc>
                  <a:txBody>
                    <a:bodyPr/>
                    <a:lstStyle/>
                    <a:p>
                      <a:r>
                        <a:rPr lang="en-US" altLang="zh-CN" sz="1200" b="0" i="0" u="none" strike="noStrike" cap="none">
                          <a:solidFill>
                            <a:schemeClr val="dk1"/>
                          </a:solidFill>
                          <a:latin typeface="Onest"/>
                          <a:sym typeface="Onest"/>
                        </a:rPr>
                        <a:t>122068330</a:t>
                      </a:r>
                      <a:endParaRPr lang="zh-CN" altLang="en-US" sz="1200" b="0" i="0" u="none" strike="noStrike" cap="none">
                        <a:solidFill>
                          <a:schemeClr val="dk1"/>
                        </a:solidFill>
                        <a:latin typeface="Onest"/>
                        <a:sym typeface="Onest"/>
                      </a:endParaRPr>
                    </a:p>
                  </a:txBody>
                  <a:tcPr/>
                </a:tc>
                <a:extLst>
                  <a:ext uri="{0D108BD9-81ED-4DB2-BD59-A6C34878D82A}">
                    <a16:rowId xmlns:a16="http://schemas.microsoft.com/office/drawing/2014/main" val="3372269616"/>
                  </a:ext>
                </a:extLst>
              </a:tr>
              <a:tr h="335984">
                <a:tc>
                  <a:txBody>
                    <a:bodyPr/>
                    <a:lstStyle/>
                    <a:p>
                      <a:r>
                        <a:rPr lang="en-US" altLang="zh-CN" sz="1200" b="0" i="0" u="none" strike="noStrike" cap="none">
                          <a:solidFill>
                            <a:schemeClr val="dk1"/>
                          </a:solidFill>
                          <a:latin typeface="Onest"/>
                          <a:sym typeface="Onest"/>
                        </a:rPr>
                        <a:t>MAE(profit)</a:t>
                      </a:r>
                      <a:endParaRPr lang="zh-CN" altLang="en-US" sz="1200" b="0" i="0" u="none" strike="noStrike" cap="none">
                        <a:solidFill>
                          <a:schemeClr val="dk1"/>
                        </a:solidFill>
                        <a:latin typeface="Onest"/>
                        <a:sym typeface="Onest"/>
                      </a:endParaRPr>
                    </a:p>
                  </a:txBody>
                  <a:tcPr/>
                </a:tc>
                <a:tc>
                  <a:txBody>
                    <a:bodyPr/>
                    <a:lstStyle/>
                    <a:p>
                      <a:r>
                        <a:rPr lang="en-US" altLang="zh-CN" sz="1200" b="0" i="0" u="none" strike="noStrike" cap="none">
                          <a:solidFill>
                            <a:schemeClr val="dk1"/>
                          </a:solidFill>
                          <a:latin typeface="Onest"/>
                          <a:sym typeface="Onest"/>
                        </a:rPr>
                        <a:t>61797564</a:t>
                      </a:r>
                      <a:endParaRPr lang="zh-CN" altLang="en-US" sz="1200" b="0" i="0" u="none" strike="noStrike" cap="none">
                        <a:solidFill>
                          <a:schemeClr val="dk1"/>
                        </a:solidFill>
                        <a:latin typeface="Onest"/>
                        <a:sym typeface="Onest"/>
                      </a:endParaRPr>
                    </a:p>
                  </a:txBody>
                  <a:tcPr/>
                </a:tc>
                <a:extLst>
                  <a:ext uri="{0D108BD9-81ED-4DB2-BD59-A6C34878D82A}">
                    <a16:rowId xmlns:a16="http://schemas.microsoft.com/office/drawing/2014/main" val="1054709120"/>
                  </a:ext>
                </a:extLst>
              </a:tr>
              <a:tr h="335984">
                <a:tc>
                  <a:txBody>
                    <a:bodyPr/>
                    <a:lstStyle/>
                    <a:p>
                      <a:r>
                        <a:rPr lang="en-US" altLang="zh-CN" sz="1200" b="0" i="0" u="none" strike="noStrike" cap="none">
                          <a:solidFill>
                            <a:schemeClr val="dk1"/>
                          </a:solidFill>
                          <a:latin typeface="Onest"/>
                          <a:sym typeface="Onest"/>
                        </a:rPr>
                        <a:t>OOS R2 (profit)</a:t>
                      </a:r>
                      <a:endParaRPr lang="zh-CN" altLang="en-US" sz="1200" b="0" i="0" u="none" strike="noStrike" cap="none">
                        <a:solidFill>
                          <a:schemeClr val="dk1"/>
                        </a:solidFill>
                        <a:latin typeface="Onest"/>
                        <a:sym typeface="Onest"/>
                      </a:endParaRPr>
                    </a:p>
                  </a:txBody>
                  <a:tcPr/>
                </a:tc>
                <a:tc>
                  <a:txBody>
                    <a:bodyPr/>
                    <a:lstStyle/>
                    <a:p>
                      <a:r>
                        <a:rPr lang="en-US" altLang="zh-CN" sz="1200" b="0" i="0" u="none" strike="noStrike" cap="none">
                          <a:solidFill>
                            <a:schemeClr val="dk1"/>
                          </a:solidFill>
                          <a:latin typeface="Onest"/>
                          <a:sym typeface="Onest"/>
                        </a:rPr>
                        <a:t>0.4063</a:t>
                      </a:r>
                      <a:endParaRPr lang="zh-CN" altLang="en-US" sz="1200" b="0" i="0" u="none" strike="noStrike" cap="none">
                        <a:solidFill>
                          <a:schemeClr val="dk1"/>
                        </a:solidFill>
                        <a:latin typeface="Onest"/>
                        <a:sym typeface="Onest"/>
                      </a:endParaRPr>
                    </a:p>
                  </a:txBody>
                  <a:tcPr/>
                </a:tc>
                <a:extLst>
                  <a:ext uri="{0D108BD9-81ED-4DB2-BD59-A6C34878D82A}">
                    <a16:rowId xmlns:a16="http://schemas.microsoft.com/office/drawing/2014/main" val="2843421995"/>
                  </a:ext>
                </a:extLst>
              </a:tr>
            </a:tbl>
          </a:graphicData>
        </a:graphic>
      </p:graphicFrame>
      <p:graphicFrame>
        <p:nvGraphicFramePr>
          <p:cNvPr id="17" name="表格 16">
            <a:extLst>
              <a:ext uri="{FF2B5EF4-FFF2-40B4-BE49-F238E27FC236}">
                <a16:creationId xmlns:a16="http://schemas.microsoft.com/office/drawing/2014/main" id="{726C0A45-63C0-8D86-00D3-7D0861F7F4FE}"/>
              </a:ext>
            </a:extLst>
          </p:cNvPr>
          <p:cNvGraphicFramePr>
            <a:graphicFrameLocks noGrp="1"/>
          </p:cNvGraphicFramePr>
          <p:nvPr>
            <p:extLst>
              <p:ext uri="{D42A27DB-BD31-4B8C-83A1-F6EECF244321}">
                <p14:modId xmlns:p14="http://schemas.microsoft.com/office/powerpoint/2010/main" val="3188246640"/>
              </p:ext>
            </p:extLst>
          </p:nvPr>
        </p:nvGraphicFramePr>
        <p:xfrm>
          <a:off x="6889898" y="2667206"/>
          <a:ext cx="2137320" cy="1671736"/>
        </p:xfrm>
        <a:graphic>
          <a:graphicData uri="http://schemas.openxmlformats.org/drawingml/2006/table">
            <a:tbl>
              <a:tblPr firstRow="1" bandRow="1">
                <a:tableStyleId>{0FF0B375-25CA-4A83-88D7-395F8FC01015}</a:tableStyleId>
              </a:tblPr>
              <a:tblGrid>
                <a:gridCol w="1248079">
                  <a:extLst>
                    <a:ext uri="{9D8B030D-6E8A-4147-A177-3AD203B41FA5}">
                      <a16:colId xmlns:a16="http://schemas.microsoft.com/office/drawing/2014/main" val="1451655756"/>
                    </a:ext>
                  </a:extLst>
                </a:gridCol>
                <a:gridCol w="889241">
                  <a:extLst>
                    <a:ext uri="{9D8B030D-6E8A-4147-A177-3AD203B41FA5}">
                      <a16:colId xmlns:a16="http://schemas.microsoft.com/office/drawing/2014/main" val="4231757383"/>
                    </a:ext>
                  </a:extLst>
                </a:gridCol>
              </a:tblGrid>
              <a:tr h="333589">
                <a:tc>
                  <a:txBody>
                    <a:bodyPr/>
                    <a:lstStyle/>
                    <a:p>
                      <a:r>
                        <a:rPr lang="en-US" altLang="zh-CN" sz="1200" b="1" i="0" u="none" strike="noStrike" cap="none">
                          <a:solidFill>
                            <a:schemeClr val="dk1"/>
                          </a:solidFill>
                          <a:latin typeface="Onest"/>
                          <a:sym typeface="Onest"/>
                        </a:rPr>
                        <a:t>Metric</a:t>
                      </a:r>
                      <a:endParaRPr lang="zh-CN" altLang="en-US" sz="1200" b="1" i="0" u="none" strike="noStrike" cap="none">
                        <a:solidFill>
                          <a:schemeClr val="dk1"/>
                        </a:solidFill>
                        <a:latin typeface="Onest"/>
                        <a:sym typeface="Onest"/>
                      </a:endParaRPr>
                    </a:p>
                  </a:txBody>
                  <a:tcPr>
                    <a:solidFill>
                      <a:schemeClr val="tx2">
                        <a:lumMod val="60000"/>
                        <a:lumOff val="40000"/>
                      </a:schemeClr>
                    </a:solidFill>
                  </a:tcPr>
                </a:tc>
                <a:tc>
                  <a:txBody>
                    <a:bodyPr/>
                    <a:lstStyle/>
                    <a:p>
                      <a:r>
                        <a:rPr lang="en-US" altLang="zh-CN" sz="1200" b="1" i="0" u="none" strike="noStrike" cap="none">
                          <a:solidFill>
                            <a:schemeClr val="dk1"/>
                          </a:solidFill>
                          <a:latin typeface="Onest"/>
                          <a:sym typeface="Onest"/>
                        </a:rPr>
                        <a:t>Value</a:t>
                      </a:r>
                      <a:endParaRPr lang="zh-CN" altLang="en-US" sz="1200" b="1" i="0" u="none" strike="noStrike" cap="none">
                        <a:solidFill>
                          <a:schemeClr val="dk1"/>
                        </a:solidFill>
                        <a:latin typeface="Onest"/>
                        <a:sym typeface="Onest"/>
                      </a:endParaRPr>
                    </a:p>
                  </a:txBody>
                  <a:tcPr>
                    <a:solidFill>
                      <a:schemeClr val="tx2">
                        <a:lumMod val="60000"/>
                        <a:lumOff val="40000"/>
                      </a:schemeClr>
                    </a:solidFill>
                  </a:tcPr>
                </a:tc>
                <a:extLst>
                  <a:ext uri="{0D108BD9-81ED-4DB2-BD59-A6C34878D82A}">
                    <a16:rowId xmlns:a16="http://schemas.microsoft.com/office/drawing/2014/main" val="1004224315"/>
                  </a:ext>
                </a:extLst>
              </a:tr>
              <a:tr h="334680">
                <a:tc>
                  <a:txBody>
                    <a:bodyPr/>
                    <a:lstStyle/>
                    <a:p>
                      <a:r>
                        <a:rPr lang="en-US" altLang="zh-CN" sz="1200" b="0" i="0" u="none" strike="noStrike" cap="none" dirty="0">
                          <a:solidFill>
                            <a:schemeClr val="dk1"/>
                          </a:solidFill>
                          <a:latin typeface="Onest"/>
                          <a:sym typeface="Onest"/>
                        </a:rPr>
                        <a:t>MSE(score)</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0.7419</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2444792634"/>
                  </a:ext>
                </a:extLst>
              </a:tr>
              <a:tr h="320246">
                <a:tc>
                  <a:txBody>
                    <a:bodyPr/>
                    <a:lstStyle/>
                    <a:p>
                      <a:r>
                        <a:rPr lang="en-US" altLang="zh-CN" sz="1200" b="0" i="0" u="none" strike="noStrike" cap="none">
                          <a:solidFill>
                            <a:schemeClr val="dk1"/>
                          </a:solidFill>
                          <a:latin typeface="Onest"/>
                          <a:sym typeface="Onest"/>
                        </a:rPr>
                        <a:t>RMSE(score)</a:t>
                      </a:r>
                    </a:p>
                  </a:txBody>
                  <a:tcPr/>
                </a:tc>
                <a:tc>
                  <a:txBody>
                    <a:bodyPr/>
                    <a:lstStyle/>
                    <a:p>
                      <a:r>
                        <a:rPr lang="en-US" altLang="zh-CN" sz="1200" b="0" i="0" u="none" strike="noStrike" cap="none" dirty="0">
                          <a:solidFill>
                            <a:schemeClr val="dk1"/>
                          </a:solidFill>
                          <a:latin typeface="Onest"/>
                          <a:sym typeface="Onest"/>
                        </a:rPr>
                        <a:t>0.8613</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3295806170"/>
                  </a:ext>
                </a:extLst>
              </a:tr>
              <a:tr h="349324">
                <a:tc>
                  <a:txBody>
                    <a:bodyPr/>
                    <a:lstStyle/>
                    <a:p>
                      <a:r>
                        <a:rPr lang="en-US" altLang="zh-CN" sz="1200" b="0" i="0" u="none" strike="noStrike" cap="none" dirty="0">
                          <a:solidFill>
                            <a:schemeClr val="dk1"/>
                          </a:solidFill>
                          <a:latin typeface="Onest"/>
                          <a:sym typeface="Onest"/>
                        </a:rPr>
                        <a:t>MAE(score)</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0.6648</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1501362505"/>
                  </a:ext>
                </a:extLst>
              </a:tr>
              <a:tr h="333897">
                <a:tc>
                  <a:txBody>
                    <a:bodyPr/>
                    <a:lstStyle/>
                    <a:p>
                      <a:r>
                        <a:rPr lang="en-US" altLang="zh-CN" sz="1200" b="0" i="0" u="none" strike="noStrike" cap="none">
                          <a:solidFill>
                            <a:schemeClr val="dk1"/>
                          </a:solidFill>
                          <a:latin typeface="Onest"/>
                          <a:sym typeface="Onest"/>
                        </a:rPr>
                        <a:t>OOS R2 (score)</a:t>
                      </a:r>
                      <a:endParaRPr lang="zh-CN" altLang="en-US" sz="1200" b="0" i="0" u="none" strike="noStrike" cap="none">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0.2172</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1834741681"/>
                  </a:ext>
                </a:extLst>
              </a:tr>
            </a:tbl>
          </a:graphicData>
        </a:graphic>
      </p:graphicFrame>
    </p:spTree>
    <p:extLst>
      <p:ext uri="{BB962C8B-B14F-4D97-AF65-F5344CB8AC3E}">
        <p14:creationId xmlns:p14="http://schemas.microsoft.com/office/powerpoint/2010/main" val="1253940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4"/>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p>
            <a:r>
              <a:rPr lang="en-US" dirty="0"/>
              <a:t>Post-Lasso with Linear Regression</a:t>
            </a:r>
            <a:br>
              <a:rPr lang="en-US" dirty="0"/>
            </a:br>
            <a:endParaRPr dirty="0"/>
          </a:p>
        </p:txBody>
      </p:sp>
      <p:sp>
        <p:nvSpPr>
          <p:cNvPr id="6" name="Google Shape;341;p38">
            <a:extLst>
              <a:ext uri="{FF2B5EF4-FFF2-40B4-BE49-F238E27FC236}">
                <a16:creationId xmlns:a16="http://schemas.microsoft.com/office/drawing/2014/main" id="{5A375C2A-EEF2-FD19-6CB8-88B41752C49C}"/>
              </a:ext>
            </a:extLst>
          </p:cNvPr>
          <p:cNvSpPr txBox="1">
            <a:spLocks/>
          </p:cNvSpPr>
          <p:nvPr/>
        </p:nvSpPr>
        <p:spPr>
          <a:xfrm>
            <a:off x="465081" y="1256358"/>
            <a:ext cx="3238239" cy="239209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nSpc>
                <a:spcPct val="150000"/>
              </a:lnSpc>
              <a:buFont typeface="Arial" panose="020B0604020202020204" pitchFamily="34" charset="0"/>
              <a:buChar char="•"/>
            </a:pPr>
            <a:r>
              <a:rPr lang="en-US" sz="1200" dirty="0">
                <a:solidFill>
                  <a:schemeClr val="dk1"/>
                </a:solidFill>
                <a:latin typeface="Onest"/>
                <a:sym typeface="Onest"/>
              </a:rPr>
              <a:t>Lasso Regression: Lasso was used to select the most important features</a:t>
            </a:r>
          </a:p>
          <a:p>
            <a:pPr marL="171450" indent="-171450">
              <a:lnSpc>
                <a:spcPct val="150000"/>
              </a:lnSpc>
              <a:buFont typeface="Arial" panose="020B0604020202020204" pitchFamily="34" charset="0"/>
              <a:buChar char="•"/>
            </a:pPr>
            <a:r>
              <a:rPr lang="en-US" sz="1200" dirty="0">
                <a:solidFill>
                  <a:schemeClr val="dk1"/>
                </a:solidFill>
                <a:latin typeface="Onest"/>
                <a:sym typeface="Onest"/>
              </a:rPr>
              <a:t>Lasso identified only the most significant features for profit and score prediction</a:t>
            </a:r>
          </a:p>
          <a:p>
            <a:pPr marL="171450" indent="-171450">
              <a:lnSpc>
                <a:spcPct val="150000"/>
              </a:lnSpc>
              <a:buFont typeface="Arial" panose="020B0604020202020204" pitchFamily="34" charset="0"/>
              <a:buChar char="•"/>
            </a:pPr>
            <a:r>
              <a:rPr lang="en-US" sz="1200" dirty="0">
                <a:solidFill>
                  <a:schemeClr val="dk1"/>
                </a:solidFill>
                <a:latin typeface="Onest"/>
                <a:sym typeface="Onest"/>
              </a:rPr>
              <a:t>Again, k-fold cross-validation was applied to ensure the generalizability of the model. </a:t>
            </a:r>
          </a:p>
        </p:txBody>
      </p:sp>
      <p:sp>
        <p:nvSpPr>
          <p:cNvPr id="2" name="Rectangle: Rounded Corners 2">
            <a:extLst>
              <a:ext uri="{FF2B5EF4-FFF2-40B4-BE49-F238E27FC236}">
                <a16:creationId xmlns:a16="http://schemas.microsoft.com/office/drawing/2014/main" id="{37F5892C-1953-4565-56C5-AC5653142BCD}"/>
              </a:ext>
            </a:extLst>
          </p:cNvPr>
          <p:cNvSpPr/>
          <p:nvPr/>
        </p:nvSpPr>
        <p:spPr>
          <a:xfrm>
            <a:off x="0"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Business/ data </a:t>
            </a:r>
            <a:br>
              <a:rPr lang="en-CA" sz="1000" dirty="0">
                <a:solidFill>
                  <a:schemeClr val="accent1"/>
                </a:solidFill>
              </a:rPr>
            </a:br>
            <a:r>
              <a:rPr lang="en-CA" sz="1000" dirty="0">
                <a:solidFill>
                  <a:schemeClr val="accent1"/>
                </a:solidFill>
              </a:rPr>
              <a:t>Understanding </a:t>
            </a:r>
          </a:p>
        </p:txBody>
      </p:sp>
      <p:sp>
        <p:nvSpPr>
          <p:cNvPr id="3" name="Rectangle: Rounded Corners 3">
            <a:extLst>
              <a:ext uri="{FF2B5EF4-FFF2-40B4-BE49-F238E27FC236}">
                <a16:creationId xmlns:a16="http://schemas.microsoft.com/office/drawing/2014/main" id="{482F6F55-E7DD-02A5-AC2A-B4B575AA0537}"/>
              </a:ext>
            </a:extLst>
          </p:cNvPr>
          <p:cNvSpPr/>
          <p:nvPr/>
        </p:nvSpPr>
        <p:spPr>
          <a:xfrm>
            <a:off x="2254101" y="4898571"/>
            <a:ext cx="2424227"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dirty="0">
                <a:solidFill>
                  <a:schemeClr val="accent1"/>
                </a:solidFill>
              </a:rPr>
              <a:t>Modeling Approach</a:t>
            </a:r>
          </a:p>
        </p:txBody>
      </p:sp>
      <p:sp>
        <p:nvSpPr>
          <p:cNvPr id="5" name="Rectangle: Rounded Corners 4">
            <a:extLst>
              <a:ext uri="{FF2B5EF4-FFF2-40B4-BE49-F238E27FC236}">
                <a16:creationId xmlns:a16="http://schemas.microsoft.com/office/drawing/2014/main" id="{4CACE2E6-7431-BBA9-924C-7FAE9A83D7F8}"/>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dirty="0">
                <a:solidFill>
                  <a:schemeClr val="accent1"/>
                </a:solidFill>
              </a:rPr>
              <a:t>Evaluation</a:t>
            </a:r>
            <a:endParaRPr lang="en-CA" sz="1000" dirty="0">
              <a:solidFill>
                <a:schemeClr val="accent1"/>
              </a:solidFill>
            </a:endParaRPr>
          </a:p>
        </p:txBody>
      </p:sp>
      <p:sp>
        <p:nvSpPr>
          <p:cNvPr id="7" name="Rectangle: Rounded Corners 5">
            <a:extLst>
              <a:ext uri="{FF2B5EF4-FFF2-40B4-BE49-F238E27FC236}">
                <a16:creationId xmlns:a16="http://schemas.microsoft.com/office/drawing/2014/main" id="{F36B8EDF-BD2D-B08C-6047-5C1591E5867E}"/>
              </a:ext>
            </a:extLst>
          </p:cNvPr>
          <p:cNvSpPr/>
          <p:nvPr/>
        </p:nvSpPr>
        <p:spPr>
          <a:xfrm>
            <a:off x="6889899"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dirty="0">
                <a:solidFill>
                  <a:schemeClr val="accent1"/>
                </a:solidFill>
              </a:rPr>
              <a:t>Deployment</a:t>
            </a:r>
            <a:endParaRPr lang="en-CA" altLang="zh-CN" sz="1000" dirty="0">
              <a:solidFill>
                <a:schemeClr val="accent1"/>
              </a:solidFill>
            </a:endParaRPr>
          </a:p>
        </p:txBody>
      </p:sp>
      <p:sp>
        <p:nvSpPr>
          <p:cNvPr id="8" name="右箭头 7">
            <a:extLst>
              <a:ext uri="{FF2B5EF4-FFF2-40B4-BE49-F238E27FC236}">
                <a16:creationId xmlns:a16="http://schemas.microsoft.com/office/drawing/2014/main" id="{F9720E83-0A6C-2BEF-B395-6C7958E98ED8}"/>
              </a:ext>
            </a:extLst>
          </p:cNvPr>
          <p:cNvSpPr/>
          <p:nvPr/>
        </p:nvSpPr>
        <p:spPr>
          <a:xfrm>
            <a:off x="3922776" y="2267841"/>
            <a:ext cx="1298448" cy="438912"/>
          </a:xfrm>
          <a:prstGeom prst="rightArrow">
            <a:avLst/>
          </a:prstGeom>
          <a:noFill/>
          <a:ln w="9525">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a:solidFill>
                  <a:schemeClr val="dk1"/>
                </a:solidFill>
                <a:latin typeface="Onest"/>
                <a:sym typeface="Onest"/>
              </a:rPr>
              <a:t>Predict</a:t>
            </a:r>
            <a:endParaRPr lang="zh-CN" altLang="en-US" sz="1200">
              <a:solidFill>
                <a:schemeClr val="dk1"/>
              </a:solidFill>
              <a:latin typeface="Onest"/>
              <a:sym typeface="Onest"/>
            </a:endParaRPr>
          </a:p>
        </p:txBody>
      </p:sp>
      <p:graphicFrame>
        <p:nvGraphicFramePr>
          <p:cNvPr id="11" name="表格 10">
            <a:extLst>
              <a:ext uri="{FF2B5EF4-FFF2-40B4-BE49-F238E27FC236}">
                <a16:creationId xmlns:a16="http://schemas.microsoft.com/office/drawing/2014/main" id="{96DA8EB9-A214-D4E0-5E4B-68823D8183A4}"/>
              </a:ext>
            </a:extLst>
          </p:cNvPr>
          <p:cNvGraphicFramePr>
            <a:graphicFrameLocks noGrp="1"/>
          </p:cNvGraphicFramePr>
          <p:nvPr>
            <p:extLst>
              <p:ext uri="{D42A27DB-BD31-4B8C-83A1-F6EECF244321}">
                <p14:modId xmlns:p14="http://schemas.microsoft.com/office/powerpoint/2010/main" val="437215528"/>
              </p:ext>
            </p:extLst>
          </p:nvPr>
        </p:nvGraphicFramePr>
        <p:xfrm>
          <a:off x="5513892" y="1281108"/>
          <a:ext cx="3274650" cy="3337560"/>
        </p:xfrm>
        <a:graphic>
          <a:graphicData uri="http://schemas.openxmlformats.org/drawingml/2006/table">
            <a:tbl>
              <a:tblPr firstRow="1" bandRow="1">
                <a:tableStyleId>{0FF0B375-25CA-4A83-88D7-395F8FC01015}</a:tableStyleId>
              </a:tblPr>
              <a:tblGrid>
                <a:gridCol w="2239694">
                  <a:extLst>
                    <a:ext uri="{9D8B030D-6E8A-4147-A177-3AD203B41FA5}">
                      <a16:colId xmlns:a16="http://schemas.microsoft.com/office/drawing/2014/main" val="4269492674"/>
                    </a:ext>
                  </a:extLst>
                </a:gridCol>
                <a:gridCol w="1034956">
                  <a:extLst>
                    <a:ext uri="{9D8B030D-6E8A-4147-A177-3AD203B41FA5}">
                      <a16:colId xmlns:a16="http://schemas.microsoft.com/office/drawing/2014/main" val="1908189981"/>
                    </a:ext>
                  </a:extLst>
                </a:gridCol>
              </a:tblGrid>
              <a:tr h="370840">
                <a:tc>
                  <a:txBody>
                    <a:bodyPr/>
                    <a:lstStyle/>
                    <a:p>
                      <a:r>
                        <a:rPr lang="en-US" altLang="zh-CN" sz="1200" b="1" i="0" u="none" strike="noStrike" cap="none">
                          <a:solidFill>
                            <a:schemeClr val="dk1"/>
                          </a:solidFill>
                          <a:latin typeface="Onest"/>
                          <a:sym typeface="Onest"/>
                        </a:rPr>
                        <a:t>Metric</a:t>
                      </a:r>
                      <a:endParaRPr lang="zh-CN" altLang="en-US" sz="1200" b="1" i="0" u="none" strike="noStrike" cap="none">
                        <a:solidFill>
                          <a:schemeClr val="dk1"/>
                        </a:solidFill>
                        <a:latin typeface="Onest"/>
                        <a:sym typeface="Onest"/>
                      </a:endParaRPr>
                    </a:p>
                  </a:txBody>
                  <a:tcPr/>
                </a:tc>
                <a:tc>
                  <a:txBody>
                    <a:bodyPr/>
                    <a:lstStyle/>
                    <a:p>
                      <a:r>
                        <a:rPr lang="en-US" altLang="zh-CN" sz="1200" b="1" i="0" u="none" strike="noStrike" cap="none">
                          <a:solidFill>
                            <a:schemeClr val="dk1"/>
                          </a:solidFill>
                          <a:latin typeface="Onest"/>
                          <a:sym typeface="Onest"/>
                        </a:rPr>
                        <a:t>Value</a:t>
                      </a:r>
                      <a:endParaRPr lang="zh-CN" altLang="en-US" sz="1200" b="1" i="0" u="none" strike="noStrike" cap="none">
                        <a:solidFill>
                          <a:schemeClr val="dk1"/>
                        </a:solidFill>
                        <a:latin typeface="Onest"/>
                        <a:sym typeface="Onest"/>
                      </a:endParaRPr>
                    </a:p>
                  </a:txBody>
                  <a:tcPr/>
                </a:tc>
                <a:extLst>
                  <a:ext uri="{0D108BD9-81ED-4DB2-BD59-A6C34878D82A}">
                    <a16:rowId xmlns:a16="http://schemas.microsoft.com/office/drawing/2014/main" val="2942987949"/>
                  </a:ext>
                </a:extLst>
              </a:tr>
              <a:tr h="370840">
                <a:tc>
                  <a:txBody>
                    <a:bodyPr/>
                    <a:lstStyle/>
                    <a:p>
                      <a:r>
                        <a:rPr lang="en-US" altLang="zh-CN" sz="1200" b="0" i="0" u="none" strike="noStrike" cap="none" dirty="0">
                          <a:solidFill>
                            <a:schemeClr val="dk1"/>
                          </a:solidFill>
                          <a:latin typeface="Onest"/>
                          <a:sym typeface="Onest"/>
                        </a:rPr>
                        <a:t>MSE(profit)</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1.2e+16</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2156703516"/>
                  </a:ext>
                </a:extLst>
              </a:tr>
              <a:tr h="370840">
                <a:tc>
                  <a:txBody>
                    <a:bodyPr/>
                    <a:lstStyle/>
                    <a:p>
                      <a:r>
                        <a:rPr lang="en-US" altLang="zh-CN" sz="1200" b="0" i="0" u="none" strike="noStrike" cap="none" dirty="0">
                          <a:solidFill>
                            <a:schemeClr val="dk1"/>
                          </a:solidFill>
                          <a:latin typeface="Onest"/>
                          <a:sym typeface="Onest"/>
                        </a:rPr>
                        <a:t>RMSE(profit)</a:t>
                      </a:r>
                    </a:p>
                  </a:txBody>
                  <a:tcPr/>
                </a:tc>
                <a:tc>
                  <a:txBody>
                    <a:bodyPr/>
                    <a:lstStyle/>
                    <a:p>
                      <a:r>
                        <a:rPr lang="en-US" altLang="zh-CN" sz="1200" b="0" i="0" u="none" strike="noStrike" cap="none" dirty="0">
                          <a:solidFill>
                            <a:schemeClr val="dk1"/>
                          </a:solidFill>
                          <a:latin typeface="Onest"/>
                          <a:sym typeface="Onest"/>
                        </a:rPr>
                        <a:t>109881293</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3372269616"/>
                  </a:ext>
                </a:extLst>
              </a:tr>
              <a:tr h="370840">
                <a:tc>
                  <a:txBody>
                    <a:bodyPr/>
                    <a:lstStyle/>
                    <a:p>
                      <a:r>
                        <a:rPr lang="en-US" altLang="zh-CN" sz="1200" b="0" i="0" u="none" strike="noStrike" cap="none" dirty="0">
                          <a:solidFill>
                            <a:schemeClr val="dk1"/>
                          </a:solidFill>
                          <a:latin typeface="Onest"/>
                          <a:sym typeface="Onest"/>
                        </a:rPr>
                        <a:t>MAE(profit)</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62264547</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1054709120"/>
                  </a:ext>
                </a:extLst>
              </a:tr>
              <a:tr h="370840">
                <a:tc>
                  <a:txBody>
                    <a:bodyPr/>
                    <a:lstStyle/>
                    <a:p>
                      <a:r>
                        <a:rPr lang="en-US" altLang="zh-CN" sz="1200" b="0" i="0" u="none" strike="noStrike" cap="none" dirty="0">
                          <a:solidFill>
                            <a:schemeClr val="dk1"/>
                          </a:solidFill>
                          <a:latin typeface="Onest"/>
                          <a:sym typeface="Onest"/>
                        </a:rPr>
                        <a:t>OOS R2 (profit)</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0.5189456</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2843421995"/>
                  </a:ext>
                </a:extLst>
              </a:tr>
              <a:tr h="370840">
                <a:tc>
                  <a:txBody>
                    <a:bodyPr/>
                    <a:lstStyle/>
                    <a:p>
                      <a:r>
                        <a:rPr lang="en-US" altLang="zh-CN" sz="1200" b="0" i="0" u="none" strike="noStrike" cap="none" dirty="0">
                          <a:solidFill>
                            <a:schemeClr val="dk1"/>
                          </a:solidFill>
                          <a:latin typeface="Onest"/>
                          <a:sym typeface="Onest"/>
                        </a:rPr>
                        <a:t>MSE(score)</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0.52599</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2179710598"/>
                  </a:ext>
                </a:extLst>
              </a:tr>
              <a:tr h="370840">
                <a:tc>
                  <a:txBody>
                    <a:bodyPr/>
                    <a:lstStyle/>
                    <a:p>
                      <a:r>
                        <a:rPr lang="en-US" altLang="zh-CN" sz="1200" b="0" i="0" u="none" strike="noStrike" cap="none">
                          <a:solidFill>
                            <a:schemeClr val="dk1"/>
                          </a:solidFill>
                          <a:latin typeface="Onest"/>
                          <a:sym typeface="Onest"/>
                        </a:rPr>
                        <a:t>RMSE(score)</a:t>
                      </a:r>
                    </a:p>
                  </a:txBody>
                  <a:tcPr/>
                </a:tc>
                <a:tc>
                  <a:txBody>
                    <a:bodyPr/>
                    <a:lstStyle/>
                    <a:p>
                      <a:r>
                        <a:rPr lang="en-US" altLang="zh-CN" sz="1200" b="0" i="0" u="none" strike="noStrike" cap="none" dirty="0">
                          <a:solidFill>
                            <a:schemeClr val="dk1"/>
                          </a:solidFill>
                          <a:latin typeface="Onest"/>
                          <a:sym typeface="Onest"/>
                        </a:rPr>
                        <a:t>0.72525</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1247755756"/>
                  </a:ext>
                </a:extLst>
              </a:tr>
              <a:tr h="370840">
                <a:tc>
                  <a:txBody>
                    <a:bodyPr/>
                    <a:lstStyle/>
                    <a:p>
                      <a:r>
                        <a:rPr lang="en-US" altLang="zh-CN" sz="1200" b="0" i="0" u="none" strike="noStrike" cap="none">
                          <a:solidFill>
                            <a:schemeClr val="dk1"/>
                          </a:solidFill>
                          <a:latin typeface="Onest"/>
                          <a:sym typeface="Onest"/>
                        </a:rPr>
                        <a:t>MAE(score)</a:t>
                      </a:r>
                      <a:endParaRPr lang="zh-CN" altLang="en-US" sz="1200" b="0" i="0" u="none" strike="noStrike" cap="none">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0.53329</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3997303512"/>
                  </a:ext>
                </a:extLst>
              </a:tr>
              <a:tr h="370840">
                <a:tc>
                  <a:txBody>
                    <a:bodyPr/>
                    <a:lstStyle/>
                    <a:p>
                      <a:r>
                        <a:rPr lang="en-US" altLang="zh-CN" sz="1200" b="0" i="0" u="none" strike="noStrike" cap="none">
                          <a:solidFill>
                            <a:schemeClr val="dk1"/>
                          </a:solidFill>
                          <a:latin typeface="Onest"/>
                          <a:sym typeface="Onest"/>
                        </a:rPr>
                        <a:t>OOS R2 (score)</a:t>
                      </a:r>
                      <a:endParaRPr lang="zh-CN" altLang="en-US" sz="1200" b="0" i="0" u="none" strike="noStrike" cap="none">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0.44498</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3031894547"/>
                  </a:ext>
                </a:extLst>
              </a:tr>
            </a:tbl>
          </a:graphicData>
        </a:graphic>
      </p:graphicFrame>
    </p:spTree>
    <p:extLst>
      <p:ext uri="{BB962C8B-B14F-4D97-AF65-F5344CB8AC3E}">
        <p14:creationId xmlns:p14="http://schemas.microsoft.com/office/powerpoint/2010/main" val="22538195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a:spLocks noGrp="1"/>
          </p:cNvSpPr>
          <p:nvPr>
            <p:ph type="title"/>
          </p:nvPr>
        </p:nvSpPr>
        <p:spPr>
          <a:xfrm>
            <a:off x="710575" y="1740357"/>
            <a:ext cx="4641146" cy="230710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ltLang="zh-CN" dirty="0"/>
              <a:t>Evaluation and Comparison</a:t>
            </a:r>
          </a:p>
        </p:txBody>
      </p:sp>
      <p:sp>
        <p:nvSpPr>
          <p:cNvPr id="231" name="Google Shape;231;p30"/>
          <p:cNvSpPr txBox="1">
            <a:spLocks noGrp="1"/>
          </p:cNvSpPr>
          <p:nvPr>
            <p:ph type="title" idx="2"/>
          </p:nvPr>
        </p:nvSpPr>
        <p:spPr>
          <a:xfrm>
            <a:off x="710575" y="1012372"/>
            <a:ext cx="1223100" cy="95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03</a:t>
            </a:r>
            <a:endParaRPr dirty="0"/>
          </a:p>
        </p:txBody>
      </p:sp>
      <p:grpSp>
        <p:nvGrpSpPr>
          <p:cNvPr id="233" name="Google Shape;233;p30"/>
          <p:cNvGrpSpPr/>
          <p:nvPr/>
        </p:nvGrpSpPr>
        <p:grpSpPr>
          <a:xfrm>
            <a:off x="-362238" y="-1623125"/>
            <a:ext cx="2877606" cy="2542980"/>
            <a:chOff x="-362238" y="-1775525"/>
            <a:chExt cx="2877606" cy="2542980"/>
          </a:xfrm>
        </p:grpSpPr>
        <p:sp>
          <p:nvSpPr>
            <p:cNvPr id="234" name="Google Shape;234;p30"/>
            <p:cNvSpPr/>
            <p:nvPr/>
          </p:nvSpPr>
          <p:spPr>
            <a:xfrm>
              <a:off x="-45350" y="-1775525"/>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30"/>
            <p:cNvSpPr/>
            <p:nvPr/>
          </p:nvSpPr>
          <p:spPr>
            <a:xfrm>
              <a:off x="-362238" y="-1071732"/>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36" name="Google Shape;236;p30"/>
          <p:cNvPicPr preferRelativeResize="0">
            <a:picLocks noGrp="1"/>
          </p:cNvPicPr>
          <p:nvPr>
            <p:ph type="pic" idx="3"/>
          </p:nvPr>
        </p:nvPicPr>
        <p:blipFill>
          <a:blip r:embed="rId3"/>
          <a:srcRect/>
          <a:stretch/>
        </p:blipFill>
        <p:spPr>
          <a:xfrm>
            <a:off x="5467651" y="704776"/>
            <a:ext cx="3733800" cy="3733800"/>
          </a:xfrm>
          <a:prstGeom prst="roundRect">
            <a:avLst>
              <a:gd name="adj" fmla="val 16667"/>
            </a:avLst>
          </a:prstGeom>
        </p:spPr>
      </p:pic>
      <p:pic>
        <p:nvPicPr>
          <p:cNvPr id="237" name="Google Shape;237;p30"/>
          <p:cNvPicPr preferRelativeResize="0"/>
          <p:nvPr/>
        </p:nvPicPr>
        <p:blipFill>
          <a:blip r:embed="rId4">
            <a:alphaModFix/>
          </a:blip>
          <a:stretch>
            <a:fillRect/>
          </a:stretch>
        </p:blipFill>
        <p:spPr>
          <a:xfrm rot="10800000">
            <a:off x="6639623" y="3569263"/>
            <a:ext cx="3587600" cy="2515475"/>
          </a:xfrm>
          <a:prstGeom prst="rect">
            <a:avLst/>
          </a:prstGeom>
          <a:noFill/>
          <a:ln>
            <a:noFill/>
          </a:ln>
        </p:spPr>
      </p:pic>
    </p:spTree>
    <p:extLst>
      <p:ext uri="{BB962C8B-B14F-4D97-AF65-F5344CB8AC3E}">
        <p14:creationId xmlns:p14="http://schemas.microsoft.com/office/powerpoint/2010/main" val="828199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Google Shape;279;p34"/>
          <p:cNvSpPr txBox="1">
            <a:spLocks noGrp="1"/>
          </p:cNvSpPr>
          <p:nvPr>
            <p:ph type="title" idx="6"/>
          </p:nvPr>
        </p:nvSpPr>
        <p:spPr>
          <a:xfrm>
            <a:off x="720000" y="445025"/>
            <a:ext cx="7704000" cy="572700"/>
          </a:xfrm>
          <a:prstGeom prst="rect">
            <a:avLst/>
          </a:prstGeom>
        </p:spPr>
        <p:txBody>
          <a:bodyPr spcFirstLastPara="1" wrap="square" lIns="91425" tIns="91425" rIns="91425" bIns="91425" anchor="t" anchorCtr="0">
            <a:noAutofit/>
          </a:bodyPr>
          <a:lstStyle/>
          <a:p>
            <a:r>
              <a:rPr lang="en" altLang="zh-CN" dirty="0"/>
              <a:t>Comparison</a:t>
            </a:r>
            <a:br>
              <a:rPr lang="en-US" dirty="0"/>
            </a:br>
            <a:endParaRPr dirty="0"/>
          </a:p>
        </p:txBody>
      </p:sp>
      <p:sp>
        <p:nvSpPr>
          <p:cNvPr id="2" name="Rectangle: Rounded Corners 2">
            <a:extLst>
              <a:ext uri="{FF2B5EF4-FFF2-40B4-BE49-F238E27FC236}">
                <a16:creationId xmlns:a16="http://schemas.microsoft.com/office/drawing/2014/main" id="{37F5892C-1953-4565-56C5-AC5653142BCD}"/>
              </a:ext>
            </a:extLst>
          </p:cNvPr>
          <p:cNvSpPr/>
          <p:nvPr/>
        </p:nvSpPr>
        <p:spPr>
          <a:xfrm>
            <a:off x="0"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Business/ data </a:t>
            </a:r>
            <a:br>
              <a:rPr lang="en-CA" sz="1000" dirty="0">
                <a:solidFill>
                  <a:schemeClr val="accent1"/>
                </a:solidFill>
              </a:rPr>
            </a:br>
            <a:r>
              <a:rPr lang="en-CA" sz="1000" dirty="0">
                <a:solidFill>
                  <a:schemeClr val="accent1"/>
                </a:solidFill>
              </a:rPr>
              <a:t>Understanding </a:t>
            </a:r>
          </a:p>
        </p:txBody>
      </p:sp>
      <p:sp>
        <p:nvSpPr>
          <p:cNvPr id="3" name="Rectangle: Rounded Corners 3">
            <a:extLst>
              <a:ext uri="{FF2B5EF4-FFF2-40B4-BE49-F238E27FC236}">
                <a16:creationId xmlns:a16="http://schemas.microsoft.com/office/drawing/2014/main" id="{482F6F55-E7DD-02A5-AC2A-B4B575AA0537}"/>
              </a:ext>
            </a:extLst>
          </p:cNvPr>
          <p:cNvSpPr/>
          <p:nvPr/>
        </p:nvSpPr>
        <p:spPr>
          <a:xfrm>
            <a:off x="2254101" y="4898571"/>
            <a:ext cx="2424227"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dirty="0">
                <a:solidFill>
                  <a:schemeClr val="accent1"/>
                </a:solidFill>
              </a:rPr>
              <a:t>Modeling Approach</a:t>
            </a:r>
          </a:p>
        </p:txBody>
      </p:sp>
      <p:sp>
        <p:nvSpPr>
          <p:cNvPr id="5" name="Rectangle: Rounded Corners 4">
            <a:extLst>
              <a:ext uri="{FF2B5EF4-FFF2-40B4-BE49-F238E27FC236}">
                <a16:creationId xmlns:a16="http://schemas.microsoft.com/office/drawing/2014/main" id="{4CACE2E6-7431-BBA9-924C-7FAE9A83D7F8}"/>
              </a:ext>
            </a:extLst>
          </p:cNvPr>
          <p:cNvSpPr/>
          <p:nvPr/>
        </p:nvSpPr>
        <p:spPr>
          <a:xfrm>
            <a:off x="4678328" y="4898570"/>
            <a:ext cx="2211570"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dirty="0">
                <a:solidFill>
                  <a:schemeClr val="accent1"/>
                </a:solidFill>
              </a:rPr>
              <a:t>Evaluation</a:t>
            </a:r>
            <a:endParaRPr lang="en-CA" sz="1000" dirty="0">
              <a:solidFill>
                <a:schemeClr val="accent1"/>
              </a:solidFill>
            </a:endParaRPr>
          </a:p>
        </p:txBody>
      </p:sp>
      <p:sp>
        <p:nvSpPr>
          <p:cNvPr id="7" name="Rectangle: Rounded Corners 5">
            <a:extLst>
              <a:ext uri="{FF2B5EF4-FFF2-40B4-BE49-F238E27FC236}">
                <a16:creationId xmlns:a16="http://schemas.microsoft.com/office/drawing/2014/main" id="{F36B8EDF-BD2D-B08C-6047-5C1591E5867E}"/>
              </a:ext>
            </a:extLst>
          </p:cNvPr>
          <p:cNvSpPr/>
          <p:nvPr/>
        </p:nvSpPr>
        <p:spPr>
          <a:xfrm>
            <a:off x="6889899"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dirty="0">
                <a:solidFill>
                  <a:schemeClr val="accent1"/>
                </a:solidFill>
              </a:rPr>
              <a:t>Deployment</a:t>
            </a:r>
            <a:endParaRPr lang="en-CA" altLang="zh-CN" sz="1000" dirty="0">
              <a:solidFill>
                <a:schemeClr val="accent1"/>
              </a:solidFill>
            </a:endParaRPr>
          </a:p>
        </p:txBody>
      </p:sp>
      <p:pic>
        <p:nvPicPr>
          <p:cNvPr id="5122" name="Picture 2">
            <a:extLst>
              <a:ext uri="{FF2B5EF4-FFF2-40B4-BE49-F238E27FC236}">
                <a16:creationId xmlns:a16="http://schemas.microsoft.com/office/drawing/2014/main" id="{B6E87415-C1F4-830A-BF3A-8B49DC9596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6889" y="1279226"/>
            <a:ext cx="3675780" cy="3419249"/>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D29F17D6-F578-A280-1DF4-6D45D486166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72000" y="1196989"/>
            <a:ext cx="3375660" cy="3440081"/>
          </a:xfrm>
          <a:prstGeom prst="rect">
            <a:avLst/>
          </a:prstGeom>
          <a:noFill/>
          <a:extLst>
            <a:ext uri="{909E8E84-426E-40DD-AFC4-6F175D3DCCD1}">
              <a14:hiddenFill xmlns:a14="http://schemas.microsoft.com/office/drawing/2010/main">
                <a:solidFill>
                  <a:srgbClr val="FFFFFF"/>
                </a:solidFill>
              </a14:hiddenFill>
            </a:ext>
          </a:extLst>
        </p:spPr>
      </p:pic>
      <p:sp>
        <p:nvSpPr>
          <p:cNvPr id="4" name="Google Shape;341;p38">
            <a:extLst>
              <a:ext uri="{FF2B5EF4-FFF2-40B4-BE49-F238E27FC236}">
                <a16:creationId xmlns:a16="http://schemas.microsoft.com/office/drawing/2014/main" id="{3B52DB81-2A8C-CC76-0D52-ADCFFCFE5586}"/>
              </a:ext>
            </a:extLst>
          </p:cNvPr>
          <p:cNvSpPr txBox="1">
            <a:spLocks/>
          </p:cNvSpPr>
          <p:nvPr/>
        </p:nvSpPr>
        <p:spPr>
          <a:xfrm>
            <a:off x="1575971" y="885261"/>
            <a:ext cx="755749" cy="40057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US" sz="1600" b="1" dirty="0">
                <a:solidFill>
                  <a:schemeClr val="dk1"/>
                </a:solidFill>
                <a:latin typeface="Onest"/>
                <a:sym typeface="Onest"/>
              </a:rPr>
              <a:t>Profit</a:t>
            </a:r>
          </a:p>
        </p:txBody>
      </p:sp>
      <p:sp>
        <p:nvSpPr>
          <p:cNvPr id="9" name="Google Shape;341;p38">
            <a:extLst>
              <a:ext uri="{FF2B5EF4-FFF2-40B4-BE49-F238E27FC236}">
                <a16:creationId xmlns:a16="http://schemas.microsoft.com/office/drawing/2014/main" id="{930B2782-967A-9A05-7A05-CE4D3C12F5E8}"/>
              </a:ext>
            </a:extLst>
          </p:cNvPr>
          <p:cNvSpPr txBox="1">
            <a:spLocks/>
          </p:cNvSpPr>
          <p:nvPr/>
        </p:nvSpPr>
        <p:spPr>
          <a:xfrm>
            <a:off x="5642003" y="817440"/>
            <a:ext cx="755749" cy="40057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US" sz="1600" b="1" dirty="0">
                <a:solidFill>
                  <a:schemeClr val="dk1"/>
                </a:solidFill>
                <a:latin typeface="Onest"/>
                <a:sym typeface="Onest"/>
              </a:rPr>
              <a:t>Score</a:t>
            </a:r>
          </a:p>
        </p:txBody>
      </p:sp>
      <p:sp>
        <p:nvSpPr>
          <p:cNvPr id="10" name="连接器 9">
            <a:extLst>
              <a:ext uri="{FF2B5EF4-FFF2-40B4-BE49-F238E27FC236}">
                <a16:creationId xmlns:a16="http://schemas.microsoft.com/office/drawing/2014/main" id="{2AE6BF55-BD64-E0C6-5D75-EE25A017FF7B}"/>
              </a:ext>
            </a:extLst>
          </p:cNvPr>
          <p:cNvSpPr/>
          <p:nvPr/>
        </p:nvSpPr>
        <p:spPr>
          <a:xfrm rot="18772451">
            <a:off x="2052985" y="4117554"/>
            <a:ext cx="1092603" cy="214909"/>
          </a:xfrm>
          <a:prstGeom prst="flowChartConnector">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连接器 11">
            <a:extLst>
              <a:ext uri="{FF2B5EF4-FFF2-40B4-BE49-F238E27FC236}">
                <a16:creationId xmlns:a16="http://schemas.microsoft.com/office/drawing/2014/main" id="{F9DA37B2-D4B3-F88B-FA29-F8213E5C2544}"/>
              </a:ext>
            </a:extLst>
          </p:cNvPr>
          <p:cNvSpPr/>
          <p:nvPr/>
        </p:nvSpPr>
        <p:spPr>
          <a:xfrm rot="18772451">
            <a:off x="842929" y="2678898"/>
            <a:ext cx="1092603" cy="214909"/>
          </a:xfrm>
          <a:prstGeom prst="flowChartConnector">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连接器 12">
            <a:extLst>
              <a:ext uri="{FF2B5EF4-FFF2-40B4-BE49-F238E27FC236}">
                <a16:creationId xmlns:a16="http://schemas.microsoft.com/office/drawing/2014/main" id="{BB81A214-28AB-2A95-9F20-8912CA126C9C}"/>
              </a:ext>
            </a:extLst>
          </p:cNvPr>
          <p:cNvSpPr/>
          <p:nvPr/>
        </p:nvSpPr>
        <p:spPr>
          <a:xfrm rot="18772451">
            <a:off x="2052985" y="2597101"/>
            <a:ext cx="1092603" cy="214909"/>
          </a:xfrm>
          <a:prstGeom prst="flowChartConnector">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连接器 13">
            <a:extLst>
              <a:ext uri="{FF2B5EF4-FFF2-40B4-BE49-F238E27FC236}">
                <a16:creationId xmlns:a16="http://schemas.microsoft.com/office/drawing/2014/main" id="{9A24AA4A-A9DF-555D-31E9-2D2EF484DD41}"/>
              </a:ext>
            </a:extLst>
          </p:cNvPr>
          <p:cNvSpPr/>
          <p:nvPr/>
        </p:nvSpPr>
        <p:spPr>
          <a:xfrm rot="18772451">
            <a:off x="871482" y="4162679"/>
            <a:ext cx="1092603" cy="214909"/>
          </a:xfrm>
          <a:prstGeom prst="flowChartConnector">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连接器 14">
            <a:extLst>
              <a:ext uri="{FF2B5EF4-FFF2-40B4-BE49-F238E27FC236}">
                <a16:creationId xmlns:a16="http://schemas.microsoft.com/office/drawing/2014/main" id="{7523FD4C-9923-CA8D-07BA-675B284B20BA}"/>
              </a:ext>
            </a:extLst>
          </p:cNvPr>
          <p:cNvSpPr/>
          <p:nvPr/>
        </p:nvSpPr>
        <p:spPr>
          <a:xfrm rot="18772451">
            <a:off x="4982190" y="2464294"/>
            <a:ext cx="1092603" cy="214909"/>
          </a:xfrm>
          <a:prstGeom prst="flowChartConnector">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连接器 15">
            <a:extLst>
              <a:ext uri="{FF2B5EF4-FFF2-40B4-BE49-F238E27FC236}">
                <a16:creationId xmlns:a16="http://schemas.microsoft.com/office/drawing/2014/main" id="{144F3D93-71D2-FBFD-709B-B341E5C48372}"/>
              </a:ext>
            </a:extLst>
          </p:cNvPr>
          <p:cNvSpPr/>
          <p:nvPr/>
        </p:nvSpPr>
        <p:spPr>
          <a:xfrm rot="18772451">
            <a:off x="4866438" y="4117553"/>
            <a:ext cx="1092603" cy="214909"/>
          </a:xfrm>
          <a:prstGeom prst="flowChartConnector">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连接器 16">
            <a:extLst>
              <a:ext uri="{FF2B5EF4-FFF2-40B4-BE49-F238E27FC236}">
                <a16:creationId xmlns:a16="http://schemas.microsoft.com/office/drawing/2014/main" id="{21564CD2-9208-5513-F4F3-45FF5324D7A3}"/>
              </a:ext>
            </a:extLst>
          </p:cNvPr>
          <p:cNvSpPr/>
          <p:nvPr/>
        </p:nvSpPr>
        <p:spPr>
          <a:xfrm rot="18772451">
            <a:off x="5998412" y="2597103"/>
            <a:ext cx="1092603" cy="214909"/>
          </a:xfrm>
          <a:prstGeom prst="flowChartConnector">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连接器 17">
            <a:extLst>
              <a:ext uri="{FF2B5EF4-FFF2-40B4-BE49-F238E27FC236}">
                <a16:creationId xmlns:a16="http://schemas.microsoft.com/office/drawing/2014/main" id="{0D675B14-7FD9-EC61-B6A1-D149CD5B43BC}"/>
              </a:ext>
            </a:extLst>
          </p:cNvPr>
          <p:cNvSpPr/>
          <p:nvPr/>
        </p:nvSpPr>
        <p:spPr>
          <a:xfrm rot="18772451">
            <a:off x="6047942" y="4084306"/>
            <a:ext cx="1092603" cy="214909"/>
          </a:xfrm>
          <a:prstGeom prst="flowChartConnector">
            <a:avLst/>
          </a:prstGeom>
          <a:noFill/>
          <a:ln w="127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4631270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4"/>
                                        </p:tgtEl>
                                        <p:attrNameLst>
                                          <p:attrName>style.visibility</p:attrName>
                                        </p:attrNameLst>
                                      </p:cBhvr>
                                      <p:to>
                                        <p:strVal val="visible"/>
                                      </p:to>
                                    </p:set>
                                    <p:anim calcmode="lin" valueType="num">
                                      <p:cBhvr additive="base">
                                        <p:cTn id="15" dur="500" fill="hold"/>
                                        <p:tgtEl>
                                          <p:spTgt spid="14"/>
                                        </p:tgtEl>
                                        <p:attrNameLst>
                                          <p:attrName>ppt_x</p:attrName>
                                        </p:attrNameLst>
                                      </p:cBhvr>
                                      <p:tavLst>
                                        <p:tav tm="0">
                                          <p:val>
                                            <p:strVal val="#ppt_x"/>
                                          </p:val>
                                        </p:tav>
                                        <p:tav tm="100000">
                                          <p:val>
                                            <p:strVal val="#ppt_x"/>
                                          </p:val>
                                        </p:tav>
                                      </p:tavLst>
                                    </p:anim>
                                    <p:anim calcmode="lin" valueType="num">
                                      <p:cBhvr additive="base">
                                        <p:cTn id="16" dur="500" fill="hold"/>
                                        <p:tgtEl>
                                          <p:spTgt spid="14"/>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anim calcmode="lin" valueType="num">
                                      <p:cBhvr additive="base">
                                        <p:cTn id="19" dur="500" fill="hold"/>
                                        <p:tgtEl>
                                          <p:spTgt spid="10"/>
                                        </p:tgtEl>
                                        <p:attrNameLst>
                                          <p:attrName>ppt_x</p:attrName>
                                        </p:attrNameLst>
                                      </p:cBhvr>
                                      <p:tavLst>
                                        <p:tav tm="0">
                                          <p:val>
                                            <p:strVal val="#ppt_x"/>
                                          </p:val>
                                        </p:tav>
                                        <p:tav tm="100000">
                                          <p:val>
                                            <p:strVal val="#ppt_x"/>
                                          </p:val>
                                        </p:tav>
                                      </p:tavLst>
                                    </p:anim>
                                    <p:anim calcmode="lin" valueType="num">
                                      <p:cBhvr additive="base">
                                        <p:cTn id="20" dur="500" fill="hold"/>
                                        <p:tgtEl>
                                          <p:spTgt spid="10"/>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5"/>
                                        </p:tgtEl>
                                        <p:attrNameLst>
                                          <p:attrName>style.visibility</p:attrName>
                                        </p:attrNameLst>
                                      </p:cBhvr>
                                      <p:to>
                                        <p:strVal val="visible"/>
                                      </p:to>
                                    </p:set>
                                    <p:anim calcmode="lin" valueType="num">
                                      <p:cBhvr additive="base">
                                        <p:cTn id="23" dur="500" fill="hold"/>
                                        <p:tgtEl>
                                          <p:spTgt spid="15"/>
                                        </p:tgtEl>
                                        <p:attrNameLst>
                                          <p:attrName>ppt_x</p:attrName>
                                        </p:attrNameLst>
                                      </p:cBhvr>
                                      <p:tavLst>
                                        <p:tav tm="0">
                                          <p:val>
                                            <p:strVal val="#ppt_x"/>
                                          </p:val>
                                        </p:tav>
                                        <p:tav tm="100000">
                                          <p:val>
                                            <p:strVal val="#ppt_x"/>
                                          </p:val>
                                        </p:tav>
                                      </p:tavLst>
                                    </p:anim>
                                    <p:anim calcmode="lin" valueType="num">
                                      <p:cBhvr additive="base">
                                        <p:cTn id="24" dur="500" fill="hold"/>
                                        <p:tgtEl>
                                          <p:spTgt spid="15"/>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additive="base">
                                        <p:cTn id="27" dur="500" fill="hold"/>
                                        <p:tgtEl>
                                          <p:spTgt spid="16"/>
                                        </p:tgtEl>
                                        <p:attrNameLst>
                                          <p:attrName>ppt_x</p:attrName>
                                        </p:attrNameLst>
                                      </p:cBhvr>
                                      <p:tavLst>
                                        <p:tav tm="0">
                                          <p:val>
                                            <p:strVal val="#ppt_x"/>
                                          </p:val>
                                        </p:tav>
                                        <p:tav tm="100000">
                                          <p:val>
                                            <p:strVal val="#ppt_x"/>
                                          </p:val>
                                        </p:tav>
                                      </p:tavLst>
                                    </p:anim>
                                    <p:anim calcmode="lin" valueType="num">
                                      <p:cBhvr additive="base">
                                        <p:cTn id="28" dur="500" fill="hold"/>
                                        <p:tgtEl>
                                          <p:spTgt spid="16"/>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additive="base">
                                        <p:cTn id="31" dur="500" fill="hold"/>
                                        <p:tgtEl>
                                          <p:spTgt spid="17"/>
                                        </p:tgtEl>
                                        <p:attrNameLst>
                                          <p:attrName>ppt_x</p:attrName>
                                        </p:attrNameLst>
                                      </p:cBhvr>
                                      <p:tavLst>
                                        <p:tav tm="0">
                                          <p:val>
                                            <p:strVal val="#ppt_x"/>
                                          </p:val>
                                        </p:tav>
                                        <p:tav tm="100000">
                                          <p:val>
                                            <p:strVal val="#ppt_x"/>
                                          </p:val>
                                        </p:tav>
                                      </p:tavLst>
                                    </p:anim>
                                    <p:anim calcmode="lin" valueType="num">
                                      <p:cBhvr additive="base">
                                        <p:cTn id="32" dur="500" fill="hold"/>
                                        <p:tgtEl>
                                          <p:spTgt spid="17"/>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8"/>
                                        </p:tgtEl>
                                        <p:attrNameLst>
                                          <p:attrName>style.visibility</p:attrName>
                                        </p:attrNameLst>
                                      </p:cBhvr>
                                      <p:to>
                                        <p:strVal val="visible"/>
                                      </p:to>
                                    </p:set>
                                    <p:anim calcmode="lin" valueType="num">
                                      <p:cBhvr additive="base">
                                        <p:cTn id="35" dur="500" fill="hold"/>
                                        <p:tgtEl>
                                          <p:spTgt spid="18"/>
                                        </p:tgtEl>
                                        <p:attrNameLst>
                                          <p:attrName>ppt_x</p:attrName>
                                        </p:attrNameLst>
                                      </p:cBhvr>
                                      <p:tavLst>
                                        <p:tav tm="0">
                                          <p:val>
                                            <p:strVal val="#ppt_x"/>
                                          </p:val>
                                        </p:tav>
                                        <p:tav tm="100000">
                                          <p:val>
                                            <p:strVal val="#ppt_x"/>
                                          </p:val>
                                        </p:tav>
                                      </p:tavLst>
                                    </p:anim>
                                    <p:anim calcmode="lin" valueType="num">
                                      <p:cBhvr additive="base">
                                        <p:cTn id="36"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3" grpId="0" animBg="1"/>
      <p:bldP spid="14" grpId="0" animBg="1"/>
      <p:bldP spid="15" grpId="0" animBg="1"/>
      <p:bldP spid="16" grpId="0" animBg="1"/>
      <p:bldP spid="17" grpId="0" animBg="1"/>
      <p:bldP spid="18"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a:spLocks noGrp="1"/>
          </p:cNvSpPr>
          <p:nvPr>
            <p:ph type="title"/>
          </p:nvPr>
        </p:nvSpPr>
        <p:spPr>
          <a:xfrm>
            <a:off x="710575" y="1740357"/>
            <a:ext cx="4641146" cy="2307103"/>
          </a:xfrm>
          <a:prstGeom prst="rect">
            <a:avLst/>
          </a:prstGeom>
        </p:spPr>
        <p:txBody>
          <a:bodyPr spcFirstLastPara="1" wrap="square" lIns="91425" tIns="91425" rIns="91425" bIns="91425" anchor="t" anchorCtr="0">
            <a:noAutofit/>
          </a:bodyPr>
          <a:lstStyle/>
          <a:p>
            <a:pPr rtl="0">
              <a:spcBef>
                <a:spcPts val="0"/>
              </a:spcBef>
              <a:spcAft>
                <a:spcPts val="0"/>
              </a:spcAft>
            </a:pPr>
            <a:r>
              <a:rPr lang="en" altLang="zh-CN" dirty="0"/>
              <a:t>Deployment</a:t>
            </a:r>
            <a:endParaRPr lang="en-CA" altLang="zh-CN" dirty="0"/>
          </a:p>
        </p:txBody>
      </p:sp>
      <p:sp>
        <p:nvSpPr>
          <p:cNvPr id="231" name="Google Shape;231;p30"/>
          <p:cNvSpPr txBox="1">
            <a:spLocks noGrp="1"/>
          </p:cNvSpPr>
          <p:nvPr>
            <p:ph type="title" idx="2"/>
          </p:nvPr>
        </p:nvSpPr>
        <p:spPr>
          <a:xfrm>
            <a:off x="-224327" y="1841712"/>
            <a:ext cx="3017909" cy="955500"/>
          </a:xfrm>
          <a:prstGeom prst="rect">
            <a:avLst/>
          </a:prstGeom>
        </p:spPr>
        <p:txBody>
          <a:bodyPr spcFirstLastPara="1" wrap="square" lIns="91425" tIns="91425" rIns="91425" bIns="91425" anchor="b" anchorCtr="0">
            <a:noAutofit/>
          </a:bodyPr>
          <a:lstStyle/>
          <a:p>
            <a:r>
              <a:rPr lang="en" dirty="0"/>
              <a:t>04</a:t>
            </a:r>
            <a:br>
              <a:rPr lang="en" dirty="0"/>
            </a:br>
            <a:endParaRPr dirty="0"/>
          </a:p>
        </p:txBody>
      </p:sp>
      <p:grpSp>
        <p:nvGrpSpPr>
          <p:cNvPr id="233" name="Google Shape;233;p30"/>
          <p:cNvGrpSpPr/>
          <p:nvPr/>
        </p:nvGrpSpPr>
        <p:grpSpPr>
          <a:xfrm>
            <a:off x="-362238" y="-1623125"/>
            <a:ext cx="2877606" cy="2542980"/>
            <a:chOff x="-362238" y="-1775525"/>
            <a:chExt cx="2877606" cy="2542980"/>
          </a:xfrm>
        </p:grpSpPr>
        <p:sp>
          <p:nvSpPr>
            <p:cNvPr id="234" name="Google Shape;234;p30"/>
            <p:cNvSpPr/>
            <p:nvPr/>
          </p:nvSpPr>
          <p:spPr>
            <a:xfrm>
              <a:off x="-45350" y="-1775525"/>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30"/>
            <p:cNvSpPr/>
            <p:nvPr/>
          </p:nvSpPr>
          <p:spPr>
            <a:xfrm>
              <a:off x="-362238" y="-1071732"/>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36" name="Google Shape;236;p30"/>
          <p:cNvPicPr preferRelativeResize="0">
            <a:picLocks noGrp="1"/>
          </p:cNvPicPr>
          <p:nvPr>
            <p:ph type="pic" idx="3"/>
          </p:nvPr>
        </p:nvPicPr>
        <p:blipFill>
          <a:blip r:embed="rId3"/>
          <a:srcRect/>
          <a:stretch/>
        </p:blipFill>
        <p:spPr>
          <a:xfrm>
            <a:off x="5467651" y="704776"/>
            <a:ext cx="3733800" cy="3733800"/>
          </a:xfrm>
          <a:prstGeom prst="roundRect">
            <a:avLst>
              <a:gd name="adj" fmla="val 16667"/>
            </a:avLst>
          </a:prstGeom>
        </p:spPr>
      </p:pic>
      <p:pic>
        <p:nvPicPr>
          <p:cNvPr id="237" name="Google Shape;237;p30"/>
          <p:cNvPicPr preferRelativeResize="0"/>
          <p:nvPr/>
        </p:nvPicPr>
        <p:blipFill>
          <a:blip r:embed="rId4">
            <a:alphaModFix/>
          </a:blip>
          <a:stretch>
            <a:fillRect/>
          </a:stretch>
        </p:blipFill>
        <p:spPr>
          <a:xfrm rot="10800000">
            <a:off x="6639623" y="3569263"/>
            <a:ext cx="3587600" cy="2515475"/>
          </a:xfrm>
          <a:prstGeom prst="rect">
            <a:avLst/>
          </a:prstGeom>
          <a:noFill/>
          <a:ln>
            <a:noFill/>
          </a:ln>
        </p:spPr>
      </p:pic>
    </p:spTree>
    <p:extLst>
      <p:ext uri="{BB962C8B-B14F-4D97-AF65-F5344CB8AC3E}">
        <p14:creationId xmlns:p14="http://schemas.microsoft.com/office/powerpoint/2010/main" val="20130010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38"/>
          <p:cNvSpPr txBox="1">
            <a:spLocks noGrp="1"/>
          </p:cNvSpPr>
          <p:nvPr>
            <p:ph type="title"/>
          </p:nvPr>
        </p:nvSpPr>
        <p:spPr>
          <a:xfrm>
            <a:off x="720000" y="445025"/>
            <a:ext cx="836039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Best models--</a:t>
            </a:r>
            <a:r>
              <a:rPr lang="en-US" dirty="0"/>
              <a:t> </a:t>
            </a:r>
            <a:r>
              <a:rPr lang="en-CA" altLang="zh-CN" dirty="0"/>
              <a:t>Random Forest </a:t>
            </a:r>
            <a:endParaRPr dirty="0"/>
          </a:p>
        </p:txBody>
      </p:sp>
      <p:sp>
        <p:nvSpPr>
          <p:cNvPr id="2" name="Rectangle: Rounded Corners 2">
            <a:extLst>
              <a:ext uri="{FF2B5EF4-FFF2-40B4-BE49-F238E27FC236}">
                <a16:creationId xmlns:a16="http://schemas.microsoft.com/office/drawing/2014/main" id="{01ADA501-ADE4-11F0-9831-8E2091A14067}"/>
              </a:ext>
            </a:extLst>
          </p:cNvPr>
          <p:cNvSpPr/>
          <p:nvPr/>
        </p:nvSpPr>
        <p:spPr>
          <a:xfrm>
            <a:off x="0"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Business/ data </a:t>
            </a:r>
            <a:br>
              <a:rPr lang="en-CA" sz="1000" dirty="0">
                <a:solidFill>
                  <a:schemeClr val="accent1"/>
                </a:solidFill>
              </a:rPr>
            </a:br>
            <a:r>
              <a:rPr lang="en-CA" sz="1000" dirty="0">
                <a:solidFill>
                  <a:schemeClr val="accent1"/>
                </a:solidFill>
              </a:rPr>
              <a:t>Understanding </a:t>
            </a:r>
          </a:p>
        </p:txBody>
      </p:sp>
      <p:sp>
        <p:nvSpPr>
          <p:cNvPr id="3" name="Rectangle: Rounded Corners 3">
            <a:extLst>
              <a:ext uri="{FF2B5EF4-FFF2-40B4-BE49-F238E27FC236}">
                <a16:creationId xmlns:a16="http://schemas.microsoft.com/office/drawing/2014/main" id="{AB3B0B11-5796-4775-AFFA-F27D7F01EB18}"/>
              </a:ext>
            </a:extLst>
          </p:cNvPr>
          <p:cNvSpPr/>
          <p:nvPr/>
        </p:nvSpPr>
        <p:spPr>
          <a:xfrm>
            <a:off x="2254101" y="4898571"/>
            <a:ext cx="2424227"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dirty="0">
                <a:solidFill>
                  <a:schemeClr val="accent1"/>
                </a:solidFill>
              </a:rPr>
              <a:t>Modeling Approach</a:t>
            </a:r>
          </a:p>
        </p:txBody>
      </p:sp>
      <p:sp>
        <p:nvSpPr>
          <p:cNvPr id="4" name="Rectangle: Rounded Corners 4">
            <a:extLst>
              <a:ext uri="{FF2B5EF4-FFF2-40B4-BE49-F238E27FC236}">
                <a16:creationId xmlns:a16="http://schemas.microsoft.com/office/drawing/2014/main" id="{27C8E2A7-CD10-8443-3F81-00C7B69A3F9B}"/>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dirty="0">
                <a:solidFill>
                  <a:schemeClr val="accent1"/>
                </a:solidFill>
              </a:rPr>
              <a:t>Evaluation</a:t>
            </a:r>
            <a:endParaRPr lang="en-CA" sz="1000" dirty="0">
              <a:solidFill>
                <a:schemeClr val="accent1"/>
              </a:solidFill>
            </a:endParaRPr>
          </a:p>
        </p:txBody>
      </p:sp>
      <p:sp>
        <p:nvSpPr>
          <p:cNvPr id="5" name="Rectangle: Rounded Corners 5">
            <a:extLst>
              <a:ext uri="{FF2B5EF4-FFF2-40B4-BE49-F238E27FC236}">
                <a16:creationId xmlns:a16="http://schemas.microsoft.com/office/drawing/2014/main" id="{6F1F835A-537B-6086-E139-E93B4BBE6E93}"/>
              </a:ext>
            </a:extLst>
          </p:cNvPr>
          <p:cNvSpPr/>
          <p:nvPr/>
        </p:nvSpPr>
        <p:spPr>
          <a:xfrm>
            <a:off x="6889899" y="4898571"/>
            <a:ext cx="2254101"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dirty="0">
                <a:solidFill>
                  <a:schemeClr val="accent1"/>
                </a:solidFill>
              </a:rPr>
              <a:t>Deployment</a:t>
            </a:r>
            <a:endParaRPr lang="en-CA" altLang="zh-CN" sz="1000" dirty="0">
              <a:solidFill>
                <a:schemeClr val="accent1"/>
              </a:solidFill>
            </a:endParaRPr>
          </a:p>
        </p:txBody>
      </p:sp>
      <p:sp>
        <p:nvSpPr>
          <p:cNvPr id="7" name="Google Shape;341;p38">
            <a:extLst>
              <a:ext uri="{FF2B5EF4-FFF2-40B4-BE49-F238E27FC236}">
                <a16:creationId xmlns:a16="http://schemas.microsoft.com/office/drawing/2014/main" id="{92AD0529-16B2-DCAA-31D6-F695F650BC08}"/>
              </a:ext>
            </a:extLst>
          </p:cNvPr>
          <p:cNvSpPr txBox="1">
            <a:spLocks/>
          </p:cNvSpPr>
          <p:nvPr/>
        </p:nvSpPr>
        <p:spPr>
          <a:xfrm>
            <a:off x="519945" y="1017725"/>
            <a:ext cx="3238239" cy="239209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 altLang="zh-CN" sz="1200" b="1" dirty="0"/>
              <a:t>Input Key Features for Decision-Making</a:t>
            </a:r>
          </a:p>
          <a:p>
            <a:pPr marL="171450" indent="-171450">
              <a:lnSpc>
                <a:spcPct val="150000"/>
              </a:lnSpc>
              <a:buFont typeface="Arial" panose="020B0604020202020204" pitchFamily="34" charset="0"/>
              <a:buChar char="•"/>
            </a:pPr>
            <a:r>
              <a:rPr lang="en-US" sz="1200" dirty="0">
                <a:solidFill>
                  <a:schemeClr val="dk1"/>
                </a:solidFill>
                <a:latin typeface="Onest"/>
                <a:sym typeface="Onest"/>
              </a:rPr>
              <a:t>Producers can input the key features (e.g., </a:t>
            </a:r>
            <a:r>
              <a:rPr lang="en-US" sz="1200" b="1" dirty="0">
                <a:solidFill>
                  <a:schemeClr val="dk1"/>
                </a:solidFill>
                <a:latin typeface="Onest"/>
                <a:sym typeface="Onest"/>
              </a:rPr>
              <a:t>budget, genre, director, star, country</a:t>
            </a:r>
            <a:r>
              <a:rPr lang="en-US" sz="1200" dirty="0">
                <a:solidFill>
                  <a:schemeClr val="dk1"/>
                </a:solidFill>
                <a:latin typeface="Onest"/>
                <a:sym typeface="Onest"/>
              </a:rPr>
              <a:t>) of a movie, the Random Forest model will predict the expected profit based on similar past movies.</a:t>
            </a:r>
          </a:p>
          <a:p>
            <a:pPr marL="171450" indent="-171450">
              <a:lnSpc>
                <a:spcPct val="150000"/>
              </a:lnSpc>
              <a:buFont typeface="Arial" panose="020B0604020202020204" pitchFamily="34" charset="0"/>
              <a:buChar char="•"/>
            </a:pPr>
            <a:r>
              <a:rPr lang="en-US" sz="1200" dirty="0">
                <a:solidFill>
                  <a:schemeClr val="dk1"/>
                </a:solidFill>
                <a:latin typeface="Onest"/>
                <a:sym typeface="Onest"/>
              </a:rPr>
              <a:t>If a producer wants to focus on higher-quality films with the potential for critical acclaim, the model’s score prediction can guide choices regarding </a:t>
            </a:r>
            <a:r>
              <a:rPr lang="en-US" sz="1200" b="1" dirty="0">
                <a:solidFill>
                  <a:schemeClr val="dk1"/>
                </a:solidFill>
                <a:latin typeface="Onest"/>
                <a:sym typeface="Onest"/>
              </a:rPr>
              <a:t>directors, writers, or specific genres</a:t>
            </a:r>
            <a:r>
              <a:rPr lang="en-US" sz="1200" dirty="0">
                <a:solidFill>
                  <a:schemeClr val="dk1"/>
                </a:solidFill>
                <a:latin typeface="Onest"/>
                <a:sym typeface="Onest"/>
              </a:rPr>
              <a:t> that tend to score higher with audiences.</a:t>
            </a:r>
          </a:p>
        </p:txBody>
      </p:sp>
      <p:sp>
        <p:nvSpPr>
          <p:cNvPr id="8" name="Google Shape;341;p38">
            <a:extLst>
              <a:ext uri="{FF2B5EF4-FFF2-40B4-BE49-F238E27FC236}">
                <a16:creationId xmlns:a16="http://schemas.microsoft.com/office/drawing/2014/main" id="{8FC6F187-A4F3-68FE-C3CF-6358C26C7968}"/>
              </a:ext>
            </a:extLst>
          </p:cNvPr>
          <p:cNvSpPr txBox="1">
            <a:spLocks/>
          </p:cNvSpPr>
          <p:nvPr/>
        </p:nvSpPr>
        <p:spPr>
          <a:xfrm>
            <a:off x="4393953" y="977159"/>
            <a:ext cx="3733630" cy="239209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 altLang="zh-CN" sz="1200" b="1" dirty="0"/>
              <a:t>Scenario Planning for Casting and Crew Selection</a:t>
            </a:r>
          </a:p>
          <a:p>
            <a:pPr marL="171450" indent="-171450">
              <a:lnSpc>
                <a:spcPct val="150000"/>
              </a:lnSpc>
              <a:buFont typeface="Arial" panose="020B0604020202020204" pitchFamily="34" charset="0"/>
              <a:buChar char="•"/>
            </a:pPr>
            <a:r>
              <a:rPr lang="en" altLang="zh-CN" sz="1200" dirty="0"/>
              <a:t>Producers can use the model to simulate different </a:t>
            </a:r>
            <a:r>
              <a:rPr lang="en" altLang="zh-CN" sz="1200" b="1" dirty="0"/>
              <a:t>casting or crew options </a:t>
            </a:r>
            <a:r>
              <a:rPr lang="en" altLang="zh-CN" sz="1200" dirty="0"/>
              <a:t>(For instance, if two </a:t>
            </a:r>
            <a:r>
              <a:rPr lang="en" altLang="zh-CN" sz="1200" b="1" dirty="0"/>
              <a:t>stars</a:t>
            </a:r>
            <a:r>
              <a:rPr lang="en" altLang="zh-CN" sz="1200" dirty="0"/>
              <a:t> are being considered, the model can predict the likely profit or IMDb score for each scenario based on historical data of those stars in similar roles.)</a:t>
            </a:r>
          </a:p>
        </p:txBody>
      </p:sp>
      <p:sp>
        <p:nvSpPr>
          <p:cNvPr id="9" name="Google Shape;341;p38">
            <a:extLst>
              <a:ext uri="{FF2B5EF4-FFF2-40B4-BE49-F238E27FC236}">
                <a16:creationId xmlns:a16="http://schemas.microsoft.com/office/drawing/2014/main" id="{9EDF25DC-8BB2-17A2-AF17-3B9591B957B6}"/>
              </a:ext>
            </a:extLst>
          </p:cNvPr>
          <p:cNvSpPr txBox="1">
            <a:spLocks/>
          </p:cNvSpPr>
          <p:nvPr/>
        </p:nvSpPr>
        <p:spPr>
          <a:xfrm>
            <a:off x="4465672" y="3292114"/>
            <a:ext cx="3661911" cy="239209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nSpc>
                <a:spcPct val="150000"/>
              </a:lnSpc>
            </a:pPr>
            <a:r>
              <a:rPr lang="en" altLang="zh-CN" sz="1200" b="1" dirty="0"/>
              <a:t>Genre and Audience Targeting</a:t>
            </a:r>
          </a:p>
          <a:p>
            <a:pPr marL="171450" indent="-171450">
              <a:lnSpc>
                <a:spcPct val="150000"/>
              </a:lnSpc>
              <a:buFont typeface="Arial" panose="020B0604020202020204" pitchFamily="34" charset="0"/>
              <a:buChar char="•"/>
            </a:pPr>
            <a:r>
              <a:rPr lang="en" altLang="zh-CN" sz="1200" dirty="0"/>
              <a:t>The Random Forest model can help producers or platforms determine which genres are more likely to generate higher profits or scores, especially in specific countries or regions. </a:t>
            </a:r>
          </a:p>
        </p:txBody>
      </p:sp>
    </p:spTree>
    <p:extLst>
      <p:ext uri="{BB962C8B-B14F-4D97-AF65-F5344CB8AC3E}">
        <p14:creationId xmlns:p14="http://schemas.microsoft.com/office/powerpoint/2010/main" val="3346855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7"/>
        <p:cNvGrpSpPr/>
        <p:nvPr/>
      </p:nvGrpSpPr>
      <p:grpSpPr>
        <a:xfrm>
          <a:off x="0" y="0"/>
          <a:ext cx="0" cy="0"/>
          <a:chOff x="0" y="0"/>
          <a:chExt cx="0" cy="0"/>
        </a:xfrm>
      </p:grpSpPr>
      <p:sp>
        <p:nvSpPr>
          <p:cNvPr id="298" name="Google Shape;298;p35"/>
          <p:cNvSpPr/>
          <p:nvPr/>
        </p:nvSpPr>
        <p:spPr>
          <a:xfrm>
            <a:off x="6733474" y="2376336"/>
            <a:ext cx="3399900" cy="337635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300" name="Google Shape;300;p35"/>
          <p:cNvPicPr preferRelativeResize="0">
            <a:picLocks noGrp="1"/>
          </p:cNvPicPr>
          <p:nvPr>
            <p:ph type="pic" idx="2"/>
          </p:nvPr>
        </p:nvPicPr>
        <p:blipFill rotWithShape="1">
          <a:blip r:embed="rId3">
            <a:alphaModFix/>
          </a:blip>
          <a:srcRect l="16626" r="16626"/>
          <a:stretch/>
        </p:blipFill>
        <p:spPr>
          <a:xfrm>
            <a:off x="5467651" y="704776"/>
            <a:ext cx="3733800" cy="3733800"/>
          </a:xfrm>
          <a:prstGeom prst="roundRect">
            <a:avLst>
              <a:gd name="adj" fmla="val 16667"/>
            </a:avLst>
          </a:prstGeom>
        </p:spPr>
      </p:pic>
      <p:pic>
        <p:nvPicPr>
          <p:cNvPr id="301" name="Google Shape;301;p35"/>
          <p:cNvPicPr preferRelativeResize="0"/>
          <p:nvPr/>
        </p:nvPicPr>
        <p:blipFill>
          <a:blip r:embed="rId4">
            <a:alphaModFix/>
          </a:blip>
          <a:stretch>
            <a:fillRect/>
          </a:stretch>
        </p:blipFill>
        <p:spPr>
          <a:xfrm rot="2">
            <a:off x="-534702" y="-991637"/>
            <a:ext cx="3587600" cy="2515475"/>
          </a:xfrm>
          <a:prstGeom prst="rect">
            <a:avLst/>
          </a:prstGeom>
          <a:noFill/>
          <a:ln>
            <a:noFill/>
          </a:ln>
        </p:spPr>
      </p:pic>
      <p:sp>
        <p:nvSpPr>
          <p:cNvPr id="302" name="Google Shape;302;p35"/>
          <p:cNvSpPr/>
          <p:nvPr/>
        </p:nvSpPr>
        <p:spPr>
          <a:xfrm>
            <a:off x="7292451" y="4080914"/>
            <a:ext cx="2034725" cy="2020624"/>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 name="Title 2">
            <a:extLst>
              <a:ext uri="{FF2B5EF4-FFF2-40B4-BE49-F238E27FC236}">
                <a16:creationId xmlns:a16="http://schemas.microsoft.com/office/drawing/2014/main" id="{4E92EF3A-32C8-7529-CAC9-4C354C859C58}"/>
              </a:ext>
            </a:extLst>
          </p:cNvPr>
          <p:cNvSpPr>
            <a:spLocks noGrp="1"/>
          </p:cNvSpPr>
          <p:nvPr>
            <p:ph type="title"/>
          </p:nvPr>
        </p:nvSpPr>
        <p:spPr>
          <a:xfrm>
            <a:off x="694673" y="1824487"/>
            <a:ext cx="4294800" cy="1955700"/>
          </a:xfrm>
        </p:spPr>
        <p:txBody>
          <a:bodyPr/>
          <a:lstStyle/>
          <a:p>
            <a:r>
              <a:rPr lang="en-CA" dirty="0"/>
              <a:t>Thanks!</a:t>
            </a:r>
          </a:p>
        </p:txBody>
      </p:sp>
    </p:spTree>
    <p:extLst>
      <p:ext uri="{BB962C8B-B14F-4D97-AF65-F5344CB8AC3E}">
        <p14:creationId xmlns:p14="http://schemas.microsoft.com/office/powerpoint/2010/main" val="40450211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a:spLocks noGrp="1"/>
          </p:cNvSpPr>
          <p:nvPr>
            <p:ph type="title"/>
          </p:nvPr>
        </p:nvSpPr>
        <p:spPr>
          <a:xfrm>
            <a:off x="710574" y="1882125"/>
            <a:ext cx="5406761" cy="155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dirty="0"/>
              <a:t>Business/ data </a:t>
            </a:r>
            <a:br>
              <a:rPr lang="en" altLang="zh-CN" dirty="0"/>
            </a:br>
            <a:r>
              <a:rPr lang="en" altLang="zh-CN" dirty="0"/>
              <a:t>Understanding </a:t>
            </a:r>
          </a:p>
        </p:txBody>
      </p:sp>
      <p:sp>
        <p:nvSpPr>
          <p:cNvPr id="231" name="Google Shape;231;p30"/>
          <p:cNvSpPr txBox="1">
            <a:spLocks noGrp="1"/>
          </p:cNvSpPr>
          <p:nvPr>
            <p:ph type="title" idx="2"/>
          </p:nvPr>
        </p:nvSpPr>
        <p:spPr>
          <a:xfrm>
            <a:off x="710575" y="1012372"/>
            <a:ext cx="1223100" cy="95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01</a:t>
            </a:r>
            <a:endParaRPr/>
          </a:p>
        </p:txBody>
      </p:sp>
      <p:grpSp>
        <p:nvGrpSpPr>
          <p:cNvPr id="233" name="Google Shape;233;p30"/>
          <p:cNvGrpSpPr/>
          <p:nvPr/>
        </p:nvGrpSpPr>
        <p:grpSpPr>
          <a:xfrm>
            <a:off x="-362238" y="-1623125"/>
            <a:ext cx="2877606" cy="2542980"/>
            <a:chOff x="-362238" y="-1775525"/>
            <a:chExt cx="2877606" cy="2542980"/>
          </a:xfrm>
        </p:grpSpPr>
        <p:sp>
          <p:nvSpPr>
            <p:cNvPr id="234" name="Google Shape;234;p30"/>
            <p:cNvSpPr/>
            <p:nvPr/>
          </p:nvSpPr>
          <p:spPr>
            <a:xfrm>
              <a:off x="-45350" y="-1775525"/>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30"/>
            <p:cNvSpPr/>
            <p:nvPr/>
          </p:nvSpPr>
          <p:spPr>
            <a:xfrm>
              <a:off x="-362238" y="-1071732"/>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36" name="Google Shape;236;p30"/>
          <p:cNvPicPr preferRelativeResize="0">
            <a:picLocks noGrp="1"/>
          </p:cNvPicPr>
          <p:nvPr>
            <p:ph type="pic" idx="3"/>
          </p:nvPr>
        </p:nvPicPr>
        <p:blipFill>
          <a:blip r:embed="rId3"/>
          <a:srcRect/>
          <a:stretch/>
        </p:blipFill>
        <p:spPr>
          <a:xfrm>
            <a:off x="5467651" y="704776"/>
            <a:ext cx="3733800" cy="3733800"/>
          </a:xfrm>
          <a:prstGeom prst="roundRect">
            <a:avLst>
              <a:gd name="adj" fmla="val 16667"/>
            </a:avLst>
          </a:prstGeom>
        </p:spPr>
      </p:pic>
      <p:pic>
        <p:nvPicPr>
          <p:cNvPr id="237" name="Google Shape;237;p30"/>
          <p:cNvPicPr preferRelativeResize="0"/>
          <p:nvPr/>
        </p:nvPicPr>
        <p:blipFill>
          <a:blip r:embed="rId4">
            <a:alphaModFix/>
          </a:blip>
          <a:stretch>
            <a:fillRect/>
          </a:stretch>
        </p:blipFill>
        <p:spPr>
          <a:xfrm rot="10800000">
            <a:off x="6639623" y="3569263"/>
            <a:ext cx="3587600" cy="2515475"/>
          </a:xfrm>
          <a:prstGeom prst="rect">
            <a:avLst/>
          </a:prstGeom>
          <a:noFill/>
          <a:ln>
            <a:noFill/>
          </a:ln>
        </p:spPr>
      </p:pic>
      <p:sp>
        <p:nvSpPr>
          <p:cNvPr id="3" name="Subtitle 2">
            <a:extLst>
              <a:ext uri="{FF2B5EF4-FFF2-40B4-BE49-F238E27FC236}">
                <a16:creationId xmlns:a16="http://schemas.microsoft.com/office/drawing/2014/main" id="{59BF664A-5801-1D8E-20F7-9004656A6A5D}"/>
              </a:ext>
            </a:extLst>
          </p:cNvPr>
          <p:cNvSpPr>
            <a:spLocks noGrp="1"/>
          </p:cNvSpPr>
          <p:nvPr>
            <p:ph type="subTitle" idx="1"/>
          </p:nvPr>
        </p:nvSpPr>
        <p:spPr/>
        <p:txBody>
          <a:bodyPr/>
          <a:lstStyle/>
          <a:p>
            <a:endParaRPr lang="en-CA"/>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2"/>
          <p:cNvSpPr txBox="1">
            <a:spLocks noGrp="1"/>
          </p:cNvSpPr>
          <p:nvPr>
            <p:ph type="title"/>
          </p:nvPr>
        </p:nvSpPr>
        <p:spPr>
          <a:xfrm>
            <a:off x="720725" y="444500"/>
            <a:ext cx="7702550" cy="573088"/>
          </a:xfrm>
        </p:spPr>
        <p:txBody>
          <a:bodyPr spcFirstLastPara="1" wrap="square" lIns="91425" tIns="91425" rIns="91425" bIns="91425" anchor="t" anchorCtr="0">
            <a:noAutofit/>
          </a:bodyPr>
          <a:lstStyle/>
          <a:p>
            <a:pPr lvl="0"/>
            <a:r>
              <a:rPr lang="en-CA" dirty="0"/>
              <a:t>Business Problem</a:t>
            </a:r>
          </a:p>
        </p:txBody>
      </p:sp>
      <p:sp>
        <p:nvSpPr>
          <p:cNvPr id="3" name="Rectangle: Rounded Corners 2">
            <a:extLst>
              <a:ext uri="{FF2B5EF4-FFF2-40B4-BE49-F238E27FC236}">
                <a16:creationId xmlns:a16="http://schemas.microsoft.com/office/drawing/2014/main" id="{BFE5C293-EE17-19B9-6498-AAE0AC6E5FB6}"/>
              </a:ext>
            </a:extLst>
          </p:cNvPr>
          <p:cNvSpPr/>
          <p:nvPr/>
        </p:nvSpPr>
        <p:spPr>
          <a:xfrm>
            <a:off x="0" y="4898571"/>
            <a:ext cx="2254101"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Business/ data </a:t>
            </a:r>
            <a:br>
              <a:rPr lang="en-CA" sz="1000" dirty="0">
                <a:solidFill>
                  <a:schemeClr val="accent1"/>
                </a:solidFill>
              </a:rPr>
            </a:br>
            <a:r>
              <a:rPr lang="en-CA" sz="1000" dirty="0">
                <a:solidFill>
                  <a:schemeClr val="accent1"/>
                </a:solidFill>
              </a:rPr>
              <a:t>Understanding </a:t>
            </a:r>
          </a:p>
        </p:txBody>
      </p:sp>
      <p:sp>
        <p:nvSpPr>
          <p:cNvPr id="4" name="Rectangle: Rounded Corners 3">
            <a:extLst>
              <a:ext uri="{FF2B5EF4-FFF2-40B4-BE49-F238E27FC236}">
                <a16:creationId xmlns:a16="http://schemas.microsoft.com/office/drawing/2014/main" id="{AFA6C187-A553-61E0-768D-B8EC7F267520}"/>
              </a:ext>
            </a:extLst>
          </p:cNvPr>
          <p:cNvSpPr/>
          <p:nvPr/>
        </p:nvSpPr>
        <p:spPr>
          <a:xfrm>
            <a:off x="2254101" y="4898571"/>
            <a:ext cx="2424227"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dirty="0">
                <a:solidFill>
                  <a:schemeClr val="accent1"/>
                </a:solidFill>
              </a:rPr>
              <a:t>Modeling Approach</a:t>
            </a:r>
          </a:p>
        </p:txBody>
      </p:sp>
      <p:sp>
        <p:nvSpPr>
          <p:cNvPr id="5" name="Rectangle: Rounded Corners 4">
            <a:extLst>
              <a:ext uri="{FF2B5EF4-FFF2-40B4-BE49-F238E27FC236}">
                <a16:creationId xmlns:a16="http://schemas.microsoft.com/office/drawing/2014/main" id="{4D379172-5877-15DE-17FD-147EFD5EA5A9}"/>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dirty="0">
                <a:solidFill>
                  <a:schemeClr val="accent1"/>
                </a:solidFill>
              </a:rPr>
              <a:t>Evaluation</a:t>
            </a:r>
            <a:endParaRPr lang="en-CA" sz="1000" dirty="0">
              <a:solidFill>
                <a:schemeClr val="accent1"/>
              </a:solidFill>
            </a:endParaRPr>
          </a:p>
        </p:txBody>
      </p:sp>
      <p:sp>
        <p:nvSpPr>
          <p:cNvPr id="6" name="Rectangle: Rounded Corners 5">
            <a:extLst>
              <a:ext uri="{FF2B5EF4-FFF2-40B4-BE49-F238E27FC236}">
                <a16:creationId xmlns:a16="http://schemas.microsoft.com/office/drawing/2014/main" id="{0C334F58-3C7A-1519-3D1D-DB5F6DAFB680}"/>
              </a:ext>
            </a:extLst>
          </p:cNvPr>
          <p:cNvSpPr/>
          <p:nvPr/>
        </p:nvSpPr>
        <p:spPr>
          <a:xfrm>
            <a:off x="6889899"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dirty="0">
                <a:solidFill>
                  <a:schemeClr val="accent1"/>
                </a:solidFill>
              </a:rPr>
              <a:t>Deployment</a:t>
            </a:r>
            <a:endParaRPr lang="en-CA" altLang="zh-CN" sz="1000" dirty="0">
              <a:solidFill>
                <a:schemeClr val="accent1"/>
              </a:solidFill>
            </a:endParaRPr>
          </a:p>
        </p:txBody>
      </p:sp>
      <p:sp>
        <p:nvSpPr>
          <p:cNvPr id="14" name="文本框 13">
            <a:extLst>
              <a:ext uri="{FF2B5EF4-FFF2-40B4-BE49-F238E27FC236}">
                <a16:creationId xmlns:a16="http://schemas.microsoft.com/office/drawing/2014/main" id="{E578DB90-5936-2918-E92C-A1A05185FD3E}"/>
              </a:ext>
            </a:extLst>
          </p:cNvPr>
          <p:cNvSpPr txBox="1"/>
          <p:nvPr/>
        </p:nvSpPr>
        <p:spPr>
          <a:xfrm>
            <a:off x="720725" y="1415582"/>
            <a:ext cx="3957603" cy="2283254"/>
          </a:xfrm>
          <a:prstGeom prst="rect">
            <a:avLst/>
          </a:prstGeom>
          <a:noFill/>
        </p:spPr>
        <p:txBody>
          <a:bodyPr wrap="square" rtlCol="0">
            <a:spAutoFit/>
          </a:bodyPr>
          <a:lstStyle/>
          <a:p>
            <a:pPr marL="171450" indent="-171450">
              <a:lnSpc>
                <a:spcPct val="150000"/>
              </a:lnSpc>
              <a:buFont typeface="Arial" panose="020B0604020202020204" pitchFamily="34" charset="0"/>
              <a:buChar char="•"/>
            </a:pPr>
            <a:r>
              <a:rPr lang="en" altLang="zh-CN" sz="1200" dirty="0">
                <a:solidFill>
                  <a:schemeClr val="dk1"/>
                </a:solidFill>
                <a:latin typeface="Onest"/>
              </a:rPr>
              <a:t>Producers face critical decisions in casting, budgeting, and marketing during film production.</a:t>
            </a:r>
          </a:p>
          <a:p>
            <a:pPr marL="171450" indent="-171450">
              <a:lnSpc>
                <a:spcPct val="150000"/>
              </a:lnSpc>
              <a:buFont typeface="Arial" panose="020B0604020202020204" pitchFamily="34" charset="0"/>
              <a:buChar char="•"/>
            </a:pPr>
            <a:r>
              <a:rPr lang="en" altLang="zh-CN" sz="1200" dirty="0">
                <a:solidFill>
                  <a:schemeClr val="dk1"/>
                </a:solidFill>
                <a:latin typeface="Onest"/>
              </a:rPr>
              <a:t> Without data-driven insights, these choices can lead to failure, risking large investments and potential future films.</a:t>
            </a:r>
          </a:p>
          <a:p>
            <a:pPr marL="171450" indent="-171450">
              <a:lnSpc>
                <a:spcPct val="150000"/>
              </a:lnSpc>
              <a:buFont typeface="Arial" panose="020B0604020202020204" pitchFamily="34" charset="0"/>
              <a:buChar char="•"/>
            </a:pPr>
            <a:r>
              <a:rPr lang="en" altLang="zh-CN" sz="1200" dirty="0">
                <a:solidFill>
                  <a:schemeClr val="dk1"/>
                </a:solidFill>
                <a:latin typeface="Onest"/>
              </a:rPr>
              <a:t> A reliable prediction model is needed to guide informed decisions, maximizing profit and audience ratings.</a:t>
            </a:r>
            <a:endParaRPr lang="zh-CN" altLang="en-US" sz="1200" dirty="0">
              <a:solidFill>
                <a:schemeClr val="dk1"/>
              </a:solidFill>
              <a:latin typeface="Onest"/>
            </a:endParaRPr>
          </a:p>
        </p:txBody>
      </p:sp>
      <p:pic>
        <p:nvPicPr>
          <p:cNvPr id="7" name="Picture 6" descr="A person with his arms crossed in front of a camera&#10;&#10;Description automatically generated">
            <a:extLst>
              <a:ext uri="{FF2B5EF4-FFF2-40B4-BE49-F238E27FC236}">
                <a16:creationId xmlns:a16="http://schemas.microsoft.com/office/drawing/2014/main" id="{3306A67C-3618-A739-5C37-62D185A35129}"/>
              </a:ext>
            </a:extLst>
          </p:cNvPr>
          <p:cNvPicPr>
            <a:picLocks noChangeAspect="1"/>
          </p:cNvPicPr>
          <p:nvPr/>
        </p:nvPicPr>
        <p:blipFill>
          <a:blip r:embed="rId3"/>
          <a:stretch>
            <a:fillRect/>
          </a:stretch>
        </p:blipFill>
        <p:spPr>
          <a:xfrm>
            <a:off x="4768811" y="868282"/>
            <a:ext cx="4242174" cy="2379556"/>
          </a:xfrm>
          <a:prstGeom prst="rect">
            <a:avLst/>
          </a:prstGeom>
        </p:spPr>
      </p:pic>
    </p:spTree>
    <p:extLst>
      <p:ext uri="{BB962C8B-B14F-4D97-AF65-F5344CB8AC3E}">
        <p14:creationId xmlns:p14="http://schemas.microsoft.com/office/powerpoint/2010/main" val="227849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2"/>
          <p:cNvSpPr txBox="1">
            <a:spLocks noGrp="1"/>
          </p:cNvSpPr>
          <p:nvPr>
            <p:ph type="title"/>
          </p:nvPr>
        </p:nvSpPr>
        <p:spPr>
          <a:xfrm>
            <a:off x="720725" y="444500"/>
            <a:ext cx="7702550" cy="573088"/>
          </a:xfrm>
        </p:spPr>
        <p:txBody>
          <a:bodyPr spcFirstLastPara="1" wrap="square" lIns="91425" tIns="91425" rIns="91425" bIns="91425" anchor="t" anchorCtr="0">
            <a:noAutofit/>
          </a:bodyPr>
          <a:lstStyle/>
          <a:p>
            <a:pPr lvl="0"/>
            <a:r>
              <a:rPr lang="en" altLang="zh-CN" dirty="0"/>
              <a:t>Business Goal</a:t>
            </a:r>
            <a:endParaRPr lang="en-CA" dirty="0"/>
          </a:p>
        </p:txBody>
      </p:sp>
      <p:sp>
        <p:nvSpPr>
          <p:cNvPr id="9" name="Rectangle: Rounded Corners 2">
            <a:extLst>
              <a:ext uri="{FF2B5EF4-FFF2-40B4-BE49-F238E27FC236}">
                <a16:creationId xmlns:a16="http://schemas.microsoft.com/office/drawing/2014/main" id="{BE4D98D9-E917-524B-ED4D-1935049D61B4}"/>
              </a:ext>
            </a:extLst>
          </p:cNvPr>
          <p:cNvSpPr/>
          <p:nvPr/>
        </p:nvSpPr>
        <p:spPr>
          <a:xfrm>
            <a:off x="0" y="4898571"/>
            <a:ext cx="2254101"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Business/ data </a:t>
            </a:r>
            <a:br>
              <a:rPr lang="en-CA" sz="1000" dirty="0">
                <a:solidFill>
                  <a:schemeClr val="accent1"/>
                </a:solidFill>
              </a:rPr>
            </a:br>
            <a:r>
              <a:rPr lang="en-CA" sz="1000" dirty="0">
                <a:solidFill>
                  <a:schemeClr val="accent1"/>
                </a:solidFill>
              </a:rPr>
              <a:t>Understanding </a:t>
            </a:r>
          </a:p>
        </p:txBody>
      </p:sp>
      <p:sp>
        <p:nvSpPr>
          <p:cNvPr id="10" name="Rectangle: Rounded Corners 3">
            <a:extLst>
              <a:ext uri="{FF2B5EF4-FFF2-40B4-BE49-F238E27FC236}">
                <a16:creationId xmlns:a16="http://schemas.microsoft.com/office/drawing/2014/main" id="{10F4D305-FFFD-DF88-3CF7-D8F6F874C3B4}"/>
              </a:ext>
            </a:extLst>
          </p:cNvPr>
          <p:cNvSpPr/>
          <p:nvPr/>
        </p:nvSpPr>
        <p:spPr>
          <a:xfrm>
            <a:off x="2254101" y="4898571"/>
            <a:ext cx="2424227"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dirty="0">
                <a:solidFill>
                  <a:schemeClr val="accent1"/>
                </a:solidFill>
              </a:rPr>
              <a:t>Modeling Approach</a:t>
            </a:r>
          </a:p>
        </p:txBody>
      </p:sp>
      <p:sp>
        <p:nvSpPr>
          <p:cNvPr id="11" name="Rectangle: Rounded Corners 4">
            <a:extLst>
              <a:ext uri="{FF2B5EF4-FFF2-40B4-BE49-F238E27FC236}">
                <a16:creationId xmlns:a16="http://schemas.microsoft.com/office/drawing/2014/main" id="{0C6FA72E-008F-99AA-6FC0-D736ED9E6525}"/>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dirty="0">
                <a:solidFill>
                  <a:schemeClr val="accent1"/>
                </a:solidFill>
              </a:rPr>
              <a:t>Evaluation</a:t>
            </a:r>
            <a:endParaRPr lang="en-CA" sz="1000" dirty="0">
              <a:solidFill>
                <a:schemeClr val="accent1"/>
              </a:solidFill>
            </a:endParaRPr>
          </a:p>
        </p:txBody>
      </p:sp>
      <p:sp>
        <p:nvSpPr>
          <p:cNvPr id="12" name="Rectangle: Rounded Corners 5">
            <a:extLst>
              <a:ext uri="{FF2B5EF4-FFF2-40B4-BE49-F238E27FC236}">
                <a16:creationId xmlns:a16="http://schemas.microsoft.com/office/drawing/2014/main" id="{B9B84B46-5E78-2EE9-DB51-33513EDD9F74}"/>
              </a:ext>
            </a:extLst>
          </p:cNvPr>
          <p:cNvSpPr/>
          <p:nvPr/>
        </p:nvSpPr>
        <p:spPr>
          <a:xfrm>
            <a:off x="6889899"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dirty="0">
                <a:solidFill>
                  <a:schemeClr val="accent1"/>
                </a:solidFill>
              </a:rPr>
              <a:t>Deployment</a:t>
            </a:r>
            <a:endParaRPr lang="en-CA" altLang="zh-CN" sz="1000" dirty="0">
              <a:solidFill>
                <a:schemeClr val="accent1"/>
              </a:solidFill>
            </a:endParaRPr>
          </a:p>
        </p:txBody>
      </p:sp>
      <p:sp>
        <p:nvSpPr>
          <p:cNvPr id="14" name="文本框 13">
            <a:extLst>
              <a:ext uri="{FF2B5EF4-FFF2-40B4-BE49-F238E27FC236}">
                <a16:creationId xmlns:a16="http://schemas.microsoft.com/office/drawing/2014/main" id="{EB8581D4-091F-E48D-35F5-D79DB422164D}"/>
              </a:ext>
            </a:extLst>
          </p:cNvPr>
          <p:cNvSpPr txBox="1"/>
          <p:nvPr/>
        </p:nvSpPr>
        <p:spPr>
          <a:xfrm>
            <a:off x="1979570" y="1481220"/>
            <a:ext cx="4910328" cy="461665"/>
          </a:xfrm>
          <a:prstGeom prst="rect">
            <a:avLst/>
          </a:prstGeom>
          <a:noFill/>
        </p:spPr>
        <p:txBody>
          <a:bodyPr wrap="square">
            <a:spAutoFit/>
          </a:bodyPr>
          <a:lstStyle/>
          <a:p>
            <a:r>
              <a:rPr lang="en" altLang="zh-CN" sz="1200" dirty="0">
                <a:solidFill>
                  <a:schemeClr val="dk1"/>
                </a:solidFill>
                <a:latin typeface="Onest"/>
                <a:sym typeface="Onest"/>
              </a:rPr>
              <a:t>Provide actionable insights using data mining to make informed decisions about casting, directors, and production choices.</a:t>
            </a:r>
            <a:endParaRPr lang="zh-CN" altLang="en-US" sz="1200" dirty="0">
              <a:solidFill>
                <a:schemeClr val="dk1"/>
              </a:solidFill>
              <a:latin typeface="Onest"/>
              <a:sym typeface="Onest"/>
            </a:endParaRPr>
          </a:p>
        </p:txBody>
      </p:sp>
      <p:sp>
        <p:nvSpPr>
          <p:cNvPr id="15" name="右箭头 14">
            <a:extLst>
              <a:ext uri="{FF2B5EF4-FFF2-40B4-BE49-F238E27FC236}">
                <a16:creationId xmlns:a16="http://schemas.microsoft.com/office/drawing/2014/main" id="{AACCC251-D0A2-9092-EC78-9EDA81F2869C}"/>
              </a:ext>
            </a:extLst>
          </p:cNvPr>
          <p:cNvSpPr/>
          <p:nvPr/>
        </p:nvSpPr>
        <p:spPr>
          <a:xfrm rot="5400000">
            <a:off x="3961669" y="2283634"/>
            <a:ext cx="781749" cy="438912"/>
          </a:xfrm>
          <a:prstGeom prst="rightArrow">
            <a:avLst/>
          </a:prstGeom>
          <a:noFill/>
          <a:ln w="9525">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sz="1200" dirty="0">
              <a:solidFill>
                <a:schemeClr val="dk1"/>
              </a:solidFill>
              <a:latin typeface="Onest"/>
              <a:sym typeface="Onest"/>
            </a:endParaRPr>
          </a:p>
        </p:txBody>
      </p:sp>
      <p:sp>
        <p:nvSpPr>
          <p:cNvPr id="17" name="文本框 16">
            <a:extLst>
              <a:ext uri="{FF2B5EF4-FFF2-40B4-BE49-F238E27FC236}">
                <a16:creationId xmlns:a16="http://schemas.microsoft.com/office/drawing/2014/main" id="{B1ADAE4F-EB7E-F3D8-580E-82E66552B7B1}"/>
              </a:ext>
            </a:extLst>
          </p:cNvPr>
          <p:cNvSpPr txBox="1"/>
          <p:nvPr/>
        </p:nvSpPr>
        <p:spPr>
          <a:xfrm>
            <a:off x="2633472" y="3027629"/>
            <a:ext cx="5888736" cy="276999"/>
          </a:xfrm>
          <a:prstGeom prst="rect">
            <a:avLst/>
          </a:prstGeom>
          <a:noFill/>
        </p:spPr>
        <p:txBody>
          <a:bodyPr wrap="square">
            <a:spAutoFit/>
          </a:bodyPr>
          <a:lstStyle/>
          <a:p>
            <a:r>
              <a:rPr lang="en" altLang="zh-CN" sz="1200" dirty="0">
                <a:solidFill>
                  <a:schemeClr val="dk1"/>
                </a:solidFill>
                <a:latin typeface="Onest"/>
              </a:rPr>
              <a:t>Maximizing Profit and Enhancing Movie Ratings</a:t>
            </a:r>
            <a:endParaRPr lang="zh-CN" altLang="en-US" sz="1200" dirty="0">
              <a:solidFill>
                <a:schemeClr val="dk1"/>
              </a:solidFill>
              <a:latin typeface="Onest"/>
            </a:endParaRPr>
          </a:p>
        </p:txBody>
      </p:sp>
    </p:spTree>
    <p:extLst>
      <p:ext uri="{BB962C8B-B14F-4D97-AF65-F5344CB8AC3E}">
        <p14:creationId xmlns:p14="http://schemas.microsoft.com/office/powerpoint/2010/main" val="29690342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2"/>
          <p:cNvSpPr txBox="1">
            <a:spLocks noGrp="1"/>
          </p:cNvSpPr>
          <p:nvPr>
            <p:ph type="title"/>
          </p:nvPr>
        </p:nvSpPr>
        <p:spPr>
          <a:xfrm>
            <a:off x="720725" y="444500"/>
            <a:ext cx="7702550" cy="573088"/>
          </a:xfrm>
        </p:spPr>
        <p:txBody>
          <a:bodyPr spcFirstLastPara="1" wrap="square" lIns="91425" tIns="91425" rIns="91425" bIns="91425" anchor="t" anchorCtr="0">
            <a:noAutofit/>
          </a:bodyPr>
          <a:lstStyle/>
          <a:p>
            <a:pPr lvl="0"/>
            <a:r>
              <a:rPr lang="en" altLang="zh-CN" dirty="0"/>
              <a:t>Data Overview</a:t>
            </a:r>
            <a:endParaRPr lang="en-CA" dirty="0"/>
          </a:p>
        </p:txBody>
      </p:sp>
      <p:sp>
        <p:nvSpPr>
          <p:cNvPr id="7" name="Rectangle: Rounded Corners 2">
            <a:extLst>
              <a:ext uri="{FF2B5EF4-FFF2-40B4-BE49-F238E27FC236}">
                <a16:creationId xmlns:a16="http://schemas.microsoft.com/office/drawing/2014/main" id="{849C77F5-BE89-5C95-6D0C-6969CA8809BA}"/>
              </a:ext>
            </a:extLst>
          </p:cNvPr>
          <p:cNvSpPr/>
          <p:nvPr/>
        </p:nvSpPr>
        <p:spPr>
          <a:xfrm>
            <a:off x="0" y="4898571"/>
            <a:ext cx="2254101"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Business/ data </a:t>
            </a:r>
            <a:br>
              <a:rPr lang="en-CA" sz="1000" dirty="0">
                <a:solidFill>
                  <a:schemeClr val="accent1"/>
                </a:solidFill>
              </a:rPr>
            </a:br>
            <a:r>
              <a:rPr lang="en-CA" sz="1000" dirty="0">
                <a:solidFill>
                  <a:schemeClr val="accent1"/>
                </a:solidFill>
              </a:rPr>
              <a:t>Understanding </a:t>
            </a:r>
          </a:p>
        </p:txBody>
      </p:sp>
      <p:sp>
        <p:nvSpPr>
          <p:cNvPr id="8" name="Rectangle: Rounded Corners 3">
            <a:extLst>
              <a:ext uri="{FF2B5EF4-FFF2-40B4-BE49-F238E27FC236}">
                <a16:creationId xmlns:a16="http://schemas.microsoft.com/office/drawing/2014/main" id="{4F73E5C7-5653-027C-10BE-C2EE137DB119}"/>
              </a:ext>
            </a:extLst>
          </p:cNvPr>
          <p:cNvSpPr/>
          <p:nvPr/>
        </p:nvSpPr>
        <p:spPr>
          <a:xfrm>
            <a:off x="2254101" y="4898571"/>
            <a:ext cx="2424227"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dirty="0">
                <a:solidFill>
                  <a:schemeClr val="accent1"/>
                </a:solidFill>
              </a:rPr>
              <a:t>Modeling Approach</a:t>
            </a:r>
          </a:p>
        </p:txBody>
      </p:sp>
      <p:sp>
        <p:nvSpPr>
          <p:cNvPr id="9" name="Rectangle: Rounded Corners 4">
            <a:extLst>
              <a:ext uri="{FF2B5EF4-FFF2-40B4-BE49-F238E27FC236}">
                <a16:creationId xmlns:a16="http://schemas.microsoft.com/office/drawing/2014/main" id="{CC17DE0C-7FE5-C10A-9E32-CA992F292EFA}"/>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dirty="0">
                <a:solidFill>
                  <a:schemeClr val="accent1"/>
                </a:solidFill>
              </a:rPr>
              <a:t>Evaluation</a:t>
            </a:r>
            <a:endParaRPr lang="en-CA" sz="1000" dirty="0">
              <a:solidFill>
                <a:schemeClr val="accent1"/>
              </a:solidFill>
            </a:endParaRPr>
          </a:p>
        </p:txBody>
      </p:sp>
      <p:sp>
        <p:nvSpPr>
          <p:cNvPr id="10" name="Rectangle: Rounded Corners 5">
            <a:extLst>
              <a:ext uri="{FF2B5EF4-FFF2-40B4-BE49-F238E27FC236}">
                <a16:creationId xmlns:a16="http://schemas.microsoft.com/office/drawing/2014/main" id="{F38ACAFF-BFF0-E334-8580-C1CBE8281B2E}"/>
              </a:ext>
            </a:extLst>
          </p:cNvPr>
          <p:cNvSpPr/>
          <p:nvPr/>
        </p:nvSpPr>
        <p:spPr>
          <a:xfrm>
            <a:off x="6889899"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dirty="0">
                <a:solidFill>
                  <a:schemeClr val="accent1"/>
                </a:solidFill>
              </a:rPr>
              <a:t>Deployment</a:t>
            </a:r>
            <a:endParaRPr lang="en-CA" altLang="zh-CN" sz="1000" dirty="0">
              <a:solidFill>
                <a:schemeClr val="accent1"/>
              </a:solidFill>
            </a:endParaRPr>
          </a:p>
        </p:txBody>
      </p:sp>
      <p:sp>
        <p:nvSpPr>
          <p:cNvPr id="12" name="文本框 11">
            <a:extLst>
              <a:ext uri="{FF2B5EF4-FFF2-40B4-BE49-F238E27FC236}">
                <a16:creationId xmlns:a16="http://schemas.microsoft.com/office/drawing/2014/main" id="{1005F9EB-1637-55B2-A923-B7DDBBADC937}"/>
              </a:ext>
            </a:extLst>
          </p:cNvPr>
          <p:cNvSpPr txBox="1"/>
          <p:nvPr/>
        </p:nvSpPr>
        <p:spPr>
          <a:xfrm>
            <a:off x="720724" y="1118126"/>
            <a:ext cx="2703794" cy="3416320"/>
          </a:xfrm>
          <a:prstGeom prst="rect">
            <a:avLst/>
          </a:prstGeom>
          <a:noFill/>
        </p:spPr>
        <p:txBody>
          <a:bodyPr wrap="square">
            <a:spAutoFit/>
          </a:bodyPr>
          <a:lstStyle/>
          <a:p>
            <a:r>
              <a:rPr lang="en" altLang="zh-CN" sz="1200" b="1" u="sng" dirty="0">
                <a:solidFill>
                  <a:schemeClr val="dk1"/>
                </a:solidFill>
                <a:latin typeface="Onest"/>
              </a:rPr>
              <a:t>Dataset Includes:</a:t>
            </a:r>
          </a:p>
          <a:p>
            <a:r>
              <a:rPr lang="en" altLang="zh-CN" sz="1200" b="1" dirty="0">
                <a:solidFill>
                  <a:schemeClr val="dk1"/>
                </a:solidFill>
                <a:latin typeface="Onest"/>
              </a:rPr>
              <a:t>Budget</a:t>
            </a:r>
          </a:p>
          <a:p>
            <a:endParaRPr lang="en" altLang="zh-CN" sz="1200" dirty="0">
              <a:solidFill>
                <a:schemeClr val="dk1"/>
              </a:solidFill>
              <a:latin typeface="Onest"/>
            </a:endParaRPr>
          </a:p>
          <a:p>
            <a:r>
              <a:rPr lang="en" altLang="zh-CN" sz="1200" b="1" dirty="0">
                <a:solidFill>
                  <a:schemeClr val="dk1"/>
                </a:solidFill>
                <a:latin typeface="Onest"/>
              </a:rPr>
              <a:t>Gross Revenue</a:t>
            </a:r>
          </a:p>
          <a:p>
            <a:endParaRPr lang="en" altLang="zh-CN" sz="1200" b="1" dirty="0">
              <a:solidFill>
                <a:schemeClr val="dk1"/>
              </a:solidFill>
              <a:latin typeface="Onest"/>
            </a:endParaRPr>
          </a:p>
          <a:p>
            <a:r>
              <a:rPr lang="en" altLang="zh-CN" sz="1200" b="1" dirty="0">
                <a:solidFill>
                  <a:schemeClr val="dk1"/>
                </a:solidFill>
                <a:latin typeface="Onest"/>
              </a:rPr>
              <a:t>Genre</a:t>
            </a:r>
          </a:p>
          <a:p>
            <a:endParaRPr lang="en" altLang="zh-CN" sz="1200" b="1" dirty="0">
              <a:solidFill>
                <a:schemeClr val="dk1"/>
              </a:solidFill>
              <a:latin typeface="Onest"/>
            </a:endParaRPr>
          </a:p>
          <a:p>
            <a:r>
              <a:rPr lang="en" altLang="zh-CN" sz="1200" b="1" dirty="0">
                <a:solidFill>
                  <a:schemeClr val="dk1"/>
                </a:solidFill>
                <a:latin typeface="Onest"/>
              </a:rPr>
              <a:t>Director</a:t>
            </a:r>
          </a:p>
          <a:p>
            <a:endParaRPr lang="en" altLang="zh-CN" sz="1200" b="1" dirty="0">
              <a:solidFill>
                <a:schemeClr val="dk1"/>
              </a:solidFill>
              <a:latin typeface="Onest"/>
            </a:endParaRPr>
          </a:p>
          <a:p>
            <a:r>
              <a:rPr lang="en" altLang="zh-CN" sz="1200" b="1" dirty="0">
                <a:solidFill>
                  <a:schemeClr val="dk1"/>
                </a:solidFill>
                <a:latin typeface="Onest"/>
              </a:rPr>
              <a:t>Star</a:t>
            </a:r>
          </a:p>
          <a:p>
            <a:endParaRPr lang="en" altLang="zh-CN" sz="1200" b="1" dirty="0">
              <a:solidFill>
                <a:schemeClr val="dk1"/>
              </a:solidFill>
              <a:latin typeface="Onest"/>
            </a:endParaRPr>
          </a:p>
          <a:p>
            <a:r>
              <a:rPr lang="en" altLang="zh-CN" sz="1200" b="1" dirty="0">
                <a:solidFill>
                  <a:schemeClr val="dk1"/>
                </a:solidFill>
                <a:latin typeface="Onest"/>
              </a:rPr>
              <a:t>Score</a:t>
            </a:r>
          </a:p>
          <a:p>
            <a:endParaRPr lang="en" altLang="zh-CN" sz="1200" dirty="0">
              <a:solidFill>
                <a:schemeClr val="dk1"/>
              </a:solidFill>
              <a:latin typeface="Onest"/>
            </a:endParaRPr>
          </a:p>
          <a:p>
            <a:r>
              <a:rPr lang="en" altLang="zh-CN" sz="1200" b="1" dirty="0">
                <a:solidFill>
                  <a:schemeClr val="dk1"/>
                </a:solidFill>
                <a:latin typeface="Onest"/>
              </a:rPr>
              <a:t>Votes</a:t>
            </a:r>
          </a:p>
          <a:p>
            <a:endParaRPr lang="en" altLang="zh-CN" sz="1200" dirty="0">
              <a:solidFill>
                <a:schemeClr val="dk1"/>
              </a:solidFill>
              <a:latin typeface="Onest"/>
            </a:endParaRPr>
          </a:p>
          <a:p>
            <a:r>
              <a:rPr lang="en" altLang="zh-CN" sz="1200" b="1" dirty="0">
                <a:solidFill>
                  <a:schemeClr val="dk1"/>
                </a:solidFill>
                <a:latin typeface="Onest"/>
              </a:rPr>
              <a:t>Company</a:t>
            </a:r>
          </a:p>
          <a:p>
            <a:endParaRPr lang="en" altLang="zh-CN" sz="1200" dirty="0">
              <a:solidFill>
                <a:schemeClr val="dk1"/>
              </a:solidFill>
              <a:latin typeface="Onest"/>
            </a:endParaRPr>
          </a:p>
          <a:p>
            <a:r>
              <a:rPr lang="en" altLang="zh-CN" sz="1200" b="1" dirty="0">
                <a:solidFill>
                  <a:schemeClr val="dk1"/>
                </a:solidFill>
                <a:latin typeface="Onest"/>
              </a:rPr>
              <a:t>Year</a:t>
            </a:r>
            <a:endParaRPr lang="zh-CN" altLang="en-US" sz="1200" dirty="0">
              <a:solidFill>
                <a:schemeClr val="dk1"/>
              </a:solidFill>
              <a:latin typeface="Onest"/>
            </a:endParaRPr>
          </a:p>
        </p:txBody>
      </p:sp>
      <p:sp>
        <p:nvSpPr>
          <p:cNvPr id="14" name="文本框 13">
            <a:extLst>
              <a:ext uri="{FF2B5EF4-FFF2-40B4-BE49-F238E27FC236}">
                <a16:creationId xmlns:a16="http://schemas.microsoft.com/office/drawing/2014/main" id="{6DA1E9A7-D0B1-3844-6D20-516CE92552A7}"/>
              </a:ext>
            </a:extLst>
          </p:cNvPr>
          <p:cNvSpPr txBox="1"/>
          <p:nvPr/>
        </p:nvSpPr>
        <p:spPr>
          <a:xfrm>
            <a:off x="3787478" y="1084154"/>
            <a:ext cx="4765675" cy="3231654"/>
          </a:xfrm>
          <a:prstGeom prst="rect">
            <a:avLst/>
          </a:prstGeom>
          <a:noFill/>
        </p:spPr>
        <p:txBody>
          <a:bodyPr wrap="square">
            <a:spAutoFit/>
          </a:bodyPr>
          <a:lstStyle/>
          <a:p>
            <a:r>
              <a:rPr lang="en" altLang="zh-CN" sz="1200" b="1" dirty="0">
                <a:solidFill>
                  <a:schemeClr val="dk1"/>
                </a:solidFill>
                <a:latin typeface="Onest"/>
              </a:rPr>
              <a:t>Potential biases</a:t>
            </a:r>
          </a:p>
          <a:p>
            <a:r>
              <a:rPr lang="en" altLang="zh-CN" sz="1200" b="1" dirty="0">
                <a:solidFill>
                  <a:schemeClr val="dk1"/>
                </a:solidFill>
                <a:latin typeface="Onest"/>
              </a:rPr>
              <a:t>Rating Bias:</a:t>
            </a:r>
          </a:p>
          <a:p>
            <a:pPr marL="171450" indent="-171450">
              <a:buFont typeface="Arial" panose="020B0604020202020204" pitchFamily="34" charset="0"/>
              <a:buChar char="•"/>
            </a:pPr>
            <a:r>
              <a:rPr lang="en" altLang="zh-CN" sz="1200" dirty="0">
                <a:solidFill>
                  <a:schemeClr val="dk1"/>
                </a:solidFill>
                <a:latin typeface="Onest"/>
              </a:rPr>
              <a:t>The majority of films are rated R and PG, with fewer instances of other ratings may skew predictions toward common ratings</a:t>
            </a:r>
          </a:p>
          <a:p>
            <a:r>
              <a:rPr lang="en" altLang="zh-CN" sz="1200" b="1" dirty="0">
                <a:solidFill>
                  <a:schemeClr val="dk1"/>
                </a:solidFill>
                <a:latin typeface="Onest"/>
              </a:rPr>
              <a:t>Budget Discrepancies:</a:t>
            </a:r>
          </a:p>
          <a:p>
            <a:pPr marL="171450" indent="-171450">
              <a:buFont typeface="Arial" panose="020B0604020202020204" pitchFamily="34" charset="0"/>
              <a:buChar char="•"/>
            </a:pPr>
            <a:r>
              <a:rPr lang="en" altLang="zh-CN" sz="1200" dirty="0">
                <a:solidFill>
                  <a:schemeClr val="dk1"/>
                </a:solidFill>
                <a:latin typeface="Onest"/>
              </a:rPr>
              <a:t>Big-budget blockbusters are overrepresented leading the model to perform better on high-budget films while underestimating profitability for low-budget films.</a:t>
            </a:r>
          </a:p>
          <a:p>
            <a:pPr marL="171450" indent="-171450">
              <a:buFont typeface="Arial" panose="020B0604020202020204" pitchFamily="34" charset="0"/>
              <a:buChar char="•"/>
            </a:pPr>
            <a:endParaRPr lang="en" altLang="zh-CN" sz="1200" dirty="0">
              <a:solidFill>
                <a:schemeClr val="dk1"/>
              </a:solidFill>
              <a:latin typeface="Onest"/>
            </a:endParaRPr>
          </a:p>
          <a:p>
            <a:r>
              <a:rPr lang="en" altLang="zh-CN" sz="1200" b="1" dirty="0">
                <a:solidFill>
                  <a:schemeClr val="dk1"/>
                </a:solidFill>
                <a:latin typeface="Onest"/>
              </a:rPr>
              <a:t>Categorical Variable Simplification:</a:t>
            </a:r>
          </a:p>
          <a:p>
            <a:pPr marL="171450" indent="-171450">
              <a:buFont typeface="Arial" panose="020B0604020202020204" pitchFamily="34" charset="0"/>
              <a:buChar char="•"/>
            </a:pPr>
            <a:r>
              <a:rPr lang="en" altLang="zh-CN" sz="1200" dirty="0">
                <a:solidFill>
                  <a:schemeClr val="dk1"/>
                </a:solidFill>
                <a:latin typeface="Onest"/>
              </a:rPr>
              <a:t>To simplify the model, only the top 10 stars, directors, writers, and companies were retained, with all others grouped as "others." Could lead to less accurate predictions for films involving smaller companies, less famous stars and directors, limiting the model’s generalization for niche productions.</a:t>
            </a:r>
          </a:p>
          <a:p>
            <a:endParaRPr lang="zh-CN" altLang="en-US" sz="1200" dirty="0">
              <a:solidFill>
                <a:schemeClr val="dk1"/>
              </a:solidFill>
              <a:latin typeface="Onest"/>
            </a:endParaRPr>
          </a:p>
        </p:txBody>
      </p:sp>
    </p:spTree>
    <p:extLst>
      <p:ext uri="{BB962C8B-B14F-4D97-AF65-F5344CB8AC3E}">
        <p14:creationId xmlns:p14="http://schemas.microsoft.com/office/powerpoint/2010/main" val="1372260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0"/>
          <p:cNvSpPr txBox="1">
            <a:spLocks noGrp="1"/>
          </p:cNvSpPr>
          <p:nvPr>
            <p:ph type="title"/>
          </p:nvPr>
        </p:nvSpPr>
        <p:spPr>
          <a:xfrm>
            <a:off x="710575" y="1882124"/>
            <a:ext cx="4332900" cy="230710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ltLang="zh-CN" dirty="0"/>
              <a:t>Modeling Approach</a:t>
            </a:r>
          </a:p>
        </p:txBody>
      </p:sp>
      <p:sp>
        <p:nvSpPr>
          <p:cNvPr id="231" name="Google Shape;231;p30"/>
          <p:cNvSpPr txBox="1">
            <a:spLocks noGrp="1"/>
          </p:cNvSpPr>
          <p:nvPr>
            <p:ph type="title" idx="2"/>
          </p:nvPr>
        </p:nvSpPr>
        <p:spPr>
          <a:xfrm>
            <a:off x="710575" y="1012372"/>
            <a:ext cx="1223100" cy="95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02</a:t>
            </a:r>
            <a:endParaRPr dirty="0"/>
          </a:p>
        </p:txBody>
      </p:sp>
      <p:grpSp>
        <p:nvGrpSpPr>
          <p:cNvPr id="233" name="Google Shape;233;p30"/>
          <p:cNvGrpSpPr/>
          <p:nvPr/>
        </p:nvGrpSpPr>
        <p:grpSpPr>
          <a:xfrm>
            <a:off x="-362238" y="-1623125"/>
            <a:ext cx="2877606" cy="2542980"/>
            <a:chOff x="-362238" y="-1775525"/>
            <a:chExt cx="2877606" cy="2542980"/>
          </a:xfrm>
        </p:grpSpPr>
        <p:sp>
          <p:nvSpPr>
            <p:cNvPr id="234" name="Google Shape;234;p30"/>
            <p:cNvSpPr/>
            <p:nvPr/>
          </p:nvSpPr>
          <p:spPr>
            <a:xfrm>
              <a:off x="-45350" y="-1775525"/>
              <a:ext cx="2560719" cy="2542980"/>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30"/>
            <p:cNvSpPr/>
            <p:nvPr/>
          </p:nvSpPr>
          <p:spPr>
            <a:xfrm>
              <a:off x="-362238" y="-1071732"/>
              <a:ext cx="1532504" cy="1521883"/>
            </a:xfrm>
            <a:custGeom>
              <a:avLst/>
              <a:gdLst/>
              <a:ahLst/>
              <a:cxnLst/>
              <a:rect l="l" t="t" r="r" b="b"/>
              <a:pathLst>
                <a:path w="853" h="849" extrusionOk="0">
                  <a:moveTo>
                    <a:pt x="360" y="812"/>
                  </a:moveTo>
                  <a:cubicBezTo>
                    <a:pt x="39" y="495"/>
                    <a:pt x="39" y="495"/>
                    <a:pt x="39" y="495"/>
                  </a:cubicBezTo>
                  <a:cubicBezTo>
                    <a:pt x="0" y="456"/>
                    <a:pt x="0" y="392"/>
                    <a:pt x="39" y="354"/>
                  </a:cubicBezTo>
                  <a:cubicBezTo>
                    <a:pt x="360" y="37"/>
                    <a:pt x="360" y="37"/>
                    <a:pt x="360" y="37"/>
                  </a:cubicBezTo>
                  <a:cubicBezTo>
                    <a:pt x="397" y="0"/>
                    <a:pt x="456" y="0"/>
                    <a:pt x="494" y="37"/>
                  </a:cubicBezTo>
                  <a:cubicBezTo>
                    <a:pt x="814" y="354"/>
                    <a:pt x="814" y="354"/>
                    <a:pt x="814" y="354"/>
                  </a:cubicBezTo>
                  <a:cubicBezTo>
                    <a:pt x="853" y="392"/>
                    <a:pt x="853" y="456"/>
                    <a:pt x="814" y="495"/>
                  </a:cubicBezTo>
                  <a:cubicBezTo>
                    <a:pt x="494" y="812"/>
                    <a:pt x="494" y="812"/>
                    <a:pt x="494" y="812"/>
                  </a:cubicBezTo>
                  <a:cubicBezTo>
                    <a:pt x="456" y="849"/>
                    <a:pt x="397" y="849"/>
                    <a:pt x="360" y="812"/>
                  </a:cubicBezTo>
                  <a:close/>
                </a:path>
              </a:pathLst>
            </a:custGeom>
            <a:solidFill>
              <a:srgbClr val="33CFF8">
                <a:alpha val="5346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36" name="Google Shape;236;p30"/>
          <p:cNvPicPr preferRelativeResize="0">
            <a:picLocks noGrp="1"/>
          </p:cNvPicPr>
          <p:nvPr>
            <p:ph type="pic" idx="3"/>
          </p:nvPr>
        </p:nvPicPr>
        <p:blipFill>
          <a:blip r:embed="rId3"/>
          <a:srcRect/>
          <a:stretch/>
        </p:blipFill>
        <p:spPr>
          <a:xfrm>
            <a:off x="5467651" y="704776"/>
            <a:ext cx="3733800" cy="3733800"/>
          </a:xfrm>
          <a:prstGeom prst="roundRect">
            <a:avLst>
              <a:gd name="adj" fmla="val 16667"/>
            </a:avLst>
          </a:prstGeom>
        </p:spPr>
      </p:pic>
      <p:pic>
        <p:nvPicPr>
          <p:cNvPr id="237" name="Google Shape;237;p30"/>
          <p:cNvPicPr preferRelativeResize="0"/>
          <p:nvPr/>
        </p:nvPicPr>
        <p:blipFill>
          <a:blip r:embed="rId4">
            <a:alphaModFix/>
          </a:blip>
          <a:stretch>
            <a:fillRect/>
          </a:stretch>
        </p:blipFill>
        <p:spPr>
          <a:xfrm rot="10800000">
            <a:off x="6639623" y="3569263"/>
            <a:ext cx="3587600" cy="2515475"/>
          </a:xfrm>
          <a:prstGeom prst="rect">
            <a:avLst/>
          </a:prstGeom>
          <a:noFill/>
          <a:ln>
            <a:noFill/>
          </a:ln>
        </p:spPr>
      </p:pic>
    </p:spTree>
    <p:extLst>
      <p:ext uri="{BB962C8B-B14F-4D97-AF65-F5344CB8AC3E}">
        <p14:creationId xmlns:p14="http://schemas.microsoft.com/office/powerpoint/2010/main" val="4085536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2" name="Rectangle: Rounded Corners 1">
            <a:extLst>
              <a:ext uri="{FF2B5EF4-FFF2-40B4-BE49-F238E27FC236}">
                <a16:creationId xmlns:a16="http://schemas.microsoft.com/office/drawing/2014/main" id="{29479F21-191E-AEA3-D036-F81502B25AA0}"/>
              </a:ext>
            </a:extLst>
          </p:cNvPr>
          <p:cNvSpPr/>
          <p:nvPr/>
        </p:nvSpPr>
        <p:spPr>
          <a:xfrm>
            <a:off x="0"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Background Information</a:t>
            </a:r>
          </a:p>
        </p:txBody>
      </p:sp>
      <p:sp>
        <p:nvSpPr>
          <p:cNvPr id="404" name="Google Shape;404;p43"/>
          <p:cNvSpPr/>
          <p:nvPr/>
        </p:nvSpPr>
        <p:spPr>
          <a:xfrm>
            <a:off x="7252356" y="3383000"/>
            <a:ext cx="572700" cy="694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nest"/>
              <a:ea typeface="Onest"/>
              <a:cs typeface="Onest"/>
              <a:sym typeface="Onest"/>
            </a:endParaRPr>
          </a:p>
        </p:txBody>
      </p:sp>
      <p:sp>
        <p:nvSpPr>
          <p:cNvPr id="405" name="Google Shape;405;p43"/>
          <p:cNvSpPr/>
          <p:nvPr/>
        </p:nvSpPr>
        <p:spPr>
          <a:xfrm>
            <a:off x="5274569" y="1573400"/>
            <a:ext cx="572700" cy="694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nest"/>
              <a:ea typeface="Onest"/>
              <a:cs typeface="Onest"/>
              <a:sym typeface="Onest"/>
            </a:endParaRPr>
          </a:p>
        </p:txBody>
      </p:sp>
      <p:sp>
        <p:nvSpPr>
          <p:cNvPr id="406" name="Google Shape;406;p43"/>
          <p:cNvSpPr/>
          <p:nvPr/>
        </p:nvSpPr>
        <p:spPr>
          <a:xfrm>
            <a:off x="3296756" y="3383000"/>
            <a:ext cx="572700" cy="694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nest"/>
              <a:ea typeface="Onest"/>
              <a:cs typeface="Onest"/>
              <a:sym typeface="Onest"/>
            </a:endParaRPr>
          </a:p>
        </p:txBody>
      </p:sp>
      <p:sp>
        <p:nvSpPr>
          <p:cNvPr id="407" name="Google Shape;407;p43"/>
          <p:cNvSpPr/>
          <p:nvPr/>
        </p:nvSpPr>
        <p:spPr>
          <a:xfrm>
            <a:off x="1318956" y="1573400"/>
            <a:ext cx="572700" cy="6948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nest"/>
              <a:ea typeface="Onest"/>
              <a:cs typeface="Onest"/>
              <a:sym typeface="Onest"/>
            </a:endParaRPr>
          </a:p>
        </p:txBody>
      </p:sp>
      <p:grpSp>
        <p:nvGrpSpPr>
          <p:cNvPr id="408" name="Google Shape;408;p43"/>
          <p:cNvGrpSpPr/>
          <p:nvPr/>
        </p:nvGrpSpPr>
        <p:grpSpPr>
          <a:xfrm>
            <a:off x="1445815" y="1751214"/>
            <a:ext cx="318983" cy="339172"/>
            <a:chOff x="1728148" y="1901449"/>
            <a:chExt cx="329256" cy="350094"/>
          </a:xfrm>
        </p:grpSpPr>
        <p:sp>
          <p:nvSpPr>
            <p:cNvPr id="409" name="Google Shape;409;p43"/>
            <p:cNvSpPr/>
            <p:nvPr/>
          </p:nvSpPr>
          <p:spPr>
            <a:xfrm>
              <a:off x="1935148" y="2225147"/>
              <a:ext cx="38899" cy="26396"/>
            </a:xfrm>
            <a:custGeom>
              <a:avLst/>
              <a:gdLst/>
              <a:ahLst/>
              <a:cxnLst/>
              <a:rect l="l" t="t" r="r" b="b"/>
              <a:pathLst>
                <a:path w="16" h="11" extrusionOk="0">
                  <a:moveTo>
                    <a:pt x="16" y="11"/>
                  </a:moveTo>
                  <a:cubicBezTo>
                    <a:pt x="16" y="0"/>
                    <a:pt x="16" y="0"/>
                    <a:pt x="16" y="0"/>
                  </a:cubicBezTo>
                  <a:cubicBezTo>
                    <a:pt x="11" y="3"/>
                    <a:pt x="6" y="6"/>
                    <a:pt x="0" y="8"/>
                  </a:cubicBezTo>
                  <a:cubicBezTo>
                    <a:pt x="2" y="11"/>
                    <a:pt x="2" y="11"/>
                    <a:pt x="2" y="11"/>
                  </a:cubicBezTo>
                  <a:lnTo>
                    <a:pt x="16" y="1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0" name="Google Shape;410;p43"/>
            <p:cNvSpPr/>
            <p:nvPr/>
          </p:nvSpPr>
          <p:spPr>
            <a:xfrm>
              <a:off x="1789276" y="2225147"/>
              <a:ext cx="41678" cy="26396"/>
            </a:xfrm>
            <a:custGeom>
              <a:avLst/>
              <a:gdLst/>
              <a:ahLst/>
              <a:cxnLst/>
              <a:rect l="l" t="t" r="r" b="b"/>
              <a:pathLst>
                <a:path w="17" h="11" extrusionOk="0">
                  <a:moveTo>
                    <a:pt x="15" y="11"/>
                  </a:moveTo>
                  <a:cubicBezTo>
                    <a:pt x="17" y="8"/>
                    <a:pt x="17" y="8"/>
                    <a:pt x="17" y="8"/>
                  </a:cubicBezTo>
                  <a:cubicBezTo>
                    <a:pt x="11" y="6"/>
                    <a:pt x="5" y="3"/>
                    <a:pt x="0" y="0"/>
                  </a:cubicBezTo>
                  <a:cubicBezTo>
                    <a:pt x="0" y="11"/>
                    <a:pt x="0" y="11"/>
                    <a:pt x="0" y="11"/>
                  </a:cubicBezTo>
                  <a:lnTo>
                    <a:pt x="15" y="1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43"/>
            <p:cNvSpPr/>
            <p:nvPr/>
          </p:nvSpPr>
          <p:spPr>
            <a:xfrm>
              <a:off x="1944873" y="1926456"/>
              <a:ext cx="87524" cy="87524"/>
            </a:xfrm>
            <a:custGeom>
              <a:avLst/>
              <a:gdLst/>
              <a:ahLst/>
              <a:cxnLst/>
              <a:rect l="l" t="t" r="r" b="b"/>
              <a:pathLst>
                <a:path w="63" h="63" extrusionOk="0">
                  <a:moveTo>
                    <a:pt x="63" y="33"/>
                  </a:moveTo>
                  <a:lnTo>
                    <a:pt x="30" y="33"/>
                  </a:lnTo>
                  <a:lnTo>
                    <a:pt x="30" y="0"/>
                  </a:lnTo>
                  <a:lnTo>
                    <a:pt x="0" y="33"/>
                  </a:lnTo>
                  <a:lnTo>
                    <a:pt x="0" y="63"/>
                  </a:lnTo>
                  <a:lnTo>
                    <a:pt x="30" y="63"/>
                  </a:lnTo>
                  <a:lnTo>
                    <a:pt x="63" y="3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43"/>
            <p:cNvSpPr/>
            <p:nvPr/>
          </p:nvSpPr>
          <p:spPr>
            <a:xfrm>
              <a:off x="1830954" y="2026483"/>
              <a:ext cx="104195" cy="100027"/>
            </a:xfrm>
            <a:custGeom>
              <a:avLst/>
              <a:gdLst/>
              <a:ahLst/>
              <a:cxnLst/>
              <a:rect l="l" t="t" r="r" b="b"/>
              <a:pathLst>
                <a:path w="42" h="41" extrusionOk="0">
                  <a:moveTo>
                    <a:pt x="32" y="3"/>
                  </a:moveTo>
                  <a:cubicBezTo>
                    <a:pt x="29" y="1"/>
                    <a:pt x="25" y="0"/>
                    <a:pt x="21" y="0"/>
                  </a:cubicBezTo>
                  <a:cubicBezTo>
                    <a:pt x="9" y="0"/>
                    <a:pt x="0" y="9"/>
                    <a:pt x="0" y="20"/>
                  </a:cubicBezTo>
                  <a:cubicBezTo>
                    <a:pt x="0" y="32"/>
                    <a:pt x="9" y="41"/>
                    <a:pt x="21" y="41"/>
                  </a:cubicBezTo>
                  <a:cubicBezTo>
                    <a:pt x="32" y="41"/>
                    <a:pt x="42" y="32"/>
                    <a:pt x="42" y="20"/>
                  </a:cubicBezTo>
                  <a:cubicBezTo>
                    <a:pt x="42" y="16"/>
                    <a:pt x="40" y="12"/>
                    <a:pt x="38" y="9"/>
                  </a:cubicBezTo>
                  <a:cubicBezTo>
                    <a:pt x="32" y="15"/>
                    <a:pt x="32" y="15"/>
                    <a:pt x="32" y="15"/>
                  </a:cubicBezTo>
                  <a:cubicBezTo>
                    <a:pt x="33" y="17"/>
                    <a:pt x="33" y="19"/>
                    <a:pt x="33" y="20"/>
                  </a:cubicBezTo>
                  <a:cubicBezTo>
                    <a:pt x="33" y="27"/>
                    <a:pt x="28" y="33"/>
                    <a:pt x="21" y="33"/>
                  </a:cubicBezTo>
                  <a:cubicBezTo>
                    <a:pt x="14" y="33"/>
                    <a:pt x="8" y="27"/>
                    <a:pt x="8" y="20"/>
                  </a:cubicBezTo>
                  <a:cubicBezTo>
                    <a:pt x="8" y="14"/>
                    <a:pt x="14" y="8"/>
                    <a:pt x="21" y="8"/>
                  </a:cubicBezTo>
                  <a:cubicBezTo>
                    <a:pt x="23" y="8"/>
                    <a:pt x="25" y="8"/>
                    <a:pt x="26" y="9"/>
                  </a:cubicBezTo>
                  <a:lnTo>
                    <a:pt x="32" y="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43"/>
            <p:cNvSpPr/>
            <p:nvPr/>
          </p:nvSpPr>
          <p:spPr>
            <a:xfrm>
              <a:off x="1789276" y="1984805"/>
              <a:ext cx="184773" cy="183383"/>
            </a:xfrm>
            <a:custGeom>
              <a:avLst/>
              <a:gdLst/>
              <a:ahLst/>
              <a:cxnLst/>
              <a:rect l="l" t="t" r="r" b="b"/>
              <a:pathLst>
                <a:path w="75" h="75" extrusionOk="0">
                  <a:moveTo>
                    <a:pt x="0" y="37"/>
                  </a:moveTo>
                  <a:cubicBezTo>
                    <a:pt x="0" y="58"/>
                    <a:pt x="17" y="75"/>
                    <a:pt x="38" y="75"/>
                  </a:cubicBezTo>
                  <a:cubicBezTo>
                    <a:pt x="59" y="75"/>
                    <a:pt x="75" y="58"/>
                    <a:pt x="75" y="37"/>
                  </a:cubicBezTo>
                  <a:cubicBezTo>
                    <a:pt x="75" y="32"/>
                    <a:pt x="74" y="26"/>
                    <a:pt x="72" y="21"/>
                  </a:cubicBezTo>
                  <a:cubicBezTo>
                    <a:pt x="62" y="21"/>
                    <a:pt x="62" y="21"/>
                    <a:pt x="62" y="21"/>
                  </a:cubicBezTo>
                  <a:cubicBezTo>
                    <a:pt x="65" y="26"/>
                    <a:pt x="67" y="31"/>
                    <a:pt x="67" y="37"/>
                  </a:cubicBezTo>
                  <a:cubicBezTo>
                    <a:pt x="67" y="54"/>
                    <a:pt x="54" y="67"/>
                    <a:pt x="38" y="67"/>
                  </a:cubicBezTo>
                  <a:cubicBezTo>
                    <a:pt x="22" y="67"/>
                    <a:pt x="8" y="54"/>
                    <a:pt x="8" y="37"/>
                  </a:cubicBezTo>
                  <a:cubicBezTo>
                    <a:pt x="8" y="21"/>
                    <a:pt x="22" y="8"/>
                    <a:pt x="38" y="8"/>
                  </a:cubicBezTo>
                  <a:cubicBezTo>
                    <a:pt x="44" y="8"/>
                    <a:pt x="49" y="10"/>
                    <a:pt x="54" y="13"/>
                  </a:cubicBezTo>
                  <a:cubicBezTo>
                    <a:pt x="54" y="4"/>
                    <a:pt x="54" y="4"/>
                    <a:pt x="54" y="4"/>
                  </a:cubicBezTo>
                  <a:cubicBezTo>
                    <a:pt x="49" y="1"/>
                    <a:pt x="43" y="0"/>
                    <a:pt x="38" y="0"/>
                  </a:cubicBezTo>
                  <a:cubicBezTo>
                    <a:pt x="17" y="0"/>
                    <a:pt x="0" y="17"/>
                    <a:pt x="0" y="37"/>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43"/>
            <p:cNvSpPr/>
            <p:nvPr/>
          </p:nvSpPr>
          <p:spPr>
            <a:xfrm>
              <a:off x="1728148" y="1923677"/>
              <a:ext cx="309807" cy="308417"/>
            </a:xfrm>
            <a:custGeom>
              <a:avLst/>
              <a:gdLst/>
              <a:ahLst/>
              <a:cxnLst/>
              <a:rect l="l" t="t" r="r" b="b"/>
              <a:pathLst>
                <a:path w="126" h="126" extrusionOk="0">
                  <a:moveTo>
                    <a:pt x="63" y="126"/>
                  </a:moveTo>
                  <a:cubicBezTo>
                    <a:pt x="97" y="126"/>
                    <a:pt x="126" y="97"/>
                    <a:pt x="126" y="62"/>
                  </a:cubicBezTo>
                  <a:cubicBezTo>
                    <a:pt x="126" y="53"/>
                    <a:pt x="123" y="44"/>
                    <a:pt x="119" y="36"/>
                  </a:cubicBezTo>
                  <a:cubicBezTo>
                    <a:pt x="108" y="46"/>
                    <a:pt x="108" y="46"/>
                    <a:pt x="108" y="46"/>
                  </a:cubicBezTo>
                  <a:cubicBezTo>
                    <a:pt x="106" y="46"/>
                    <a:pt x="106" y="46"/>
                    <a:pt x="106" y="46"/>
                  </a:cubicBezTo>
                  <a:cubicBezTo>
                    <a:pt x="108" y="51"/>
                    <a:pt x="109" y="57"/>
                    <a:pt x="109" y="62"/>
                  </a:cubicBezTo>
                  <a:cubicBezTo>
                    <a:pt x="109" y="88"/>
                    <a:pt x="88" y="109"/>
                    <a:pt x="63" y="109"/>
                  </a:cubicBezTo>
                  <a:cubicBezTo>
                    <a:pt x="37" y="109"/>
                    <a:pt x="17" y="88"/>
                    <a:pt x="17" y="62"/>
                  </a:cubicBezTo>
                  <a:cubicBezTo>
                    <a:pt x="17" y="37"/>
                    <a:pt x="37" y="16"/>
                    <a:pt x="63" y="16"/>
                  </a:cubicBezTo>
                  <a:cubicBezTo>
                    <a:pt x="68" y="16"/>
                    <a:pt x="74" y="18"/>
                    <a:pt x="79" y="20"/>
                  </a:cubicBezTo>
                  <a:cubicBezTo>
                    <a:pt x="79" y="17"/>
                    <a:pt x="79" y="17"/>
                    <a:pt x="79" y="17"/>
                  </a:cubicBezTo>
                  <a:cubicBezTo>
                    <a:pt x="90" y="6"/>
                    <a:pt x="90" y="6"/>
                    <a:pt x="90" y="6"/>
                  </a:cubicBezTo>
                  <a:cubicBezTo>
                    <a:pt x="81" y="2"/>
                    <a:pt x="72" y="0"/>
                    <a:pt x="63" y="0"/>
                  </a:cubicBezTo>
                  <a:cubicBezTo>
                    <a:pt x="28" y="0"/>
                    <a:pt x="0" y="28"/>
                    <a:pt x="0" y="62"/>
                  </a:cubicBezTo>
                  <a:cubicBezTo>
                    <a:pt x="0" y="97"/>
                    <a:pt x="28" y="126"/>
                    <a:pt x="63" y="126"/>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43"/>
            <p:cNvSpPr/>
            <p:nvPr/>
          </p:nvSpPr>
          <p:spPr>
            <a:xfrm>
              <a:off x="1872632" y="2065382"/>
              <a:ext cx="20700" cy="222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43"/>
            <p:cNvSpPr/>
            <p:nvPr/>
          </p:nvSpPr>
          <p:spPr>
            <a:xfrm>
              <a:off x="2006001" y="1901449"/>
              <a:ext cx="51403" cy="51403"/>
            </a:xfrm>
            <a:custGeom>
              <a:avLst/>
              <a:gdLst/>
              <a:ahLst/>
              <a:cxnLst/>
              <a:rect l="l" t="t" r="r" b="b"/>
              <a:pathLst>
                <a:path w="37" h="37" extrusionOk="0">
                  <a:moveTo>
                    <a:pt x="26" y="0"/>
                  </a:moveTo>
                  <a:lnTo>
                    <a:pt x="0" y="26"/>
                  </a:lnTo>
                  <a:lnTo>
                    <a:pt x="0" y="37"/>
                  </a:lnTo>
                  <a:lnTo>
                    <a:pt x="11" y="37"/>
                  </a:lnTo>
                  <a:lnTo>
                    <a:pt x="37" y="10"/>
                  </a:lnTo>
                  <a:lnTo>
                    <a:pt x="26"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17" name="Google Shape;417;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Approach</a:t>
            </a:r>
            <a:endParaRPr dirty="0"/>
          </a:p>
        </p:txBody>
      </p:sp>
      <p:sp>
        <p:nvSpPr>
          <p:cNvPr id="418" name="Google Shape;418;p43"/>
          <p:cNvSpPr/>
          <p:nvPr/>
        </p:nvSpPr>
        <p:spPr>
          <a:xfrm>
            <a:off x="821856" y="2649200"/>
            <a:ext cx="1566900" cy="35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CA" sz="1800" b="1" dirty="0">
                <a:solidFill>
                  <a:schemeClr val="dk1"/>
                </a:solidFill>
                <a:latin typeface="Montserrat"/>
                <a:ea typeface="Montserrat"/>
                <a:cs typeface="Montserrat"/>
                <a:sym typeface="Montserrat"/>
              </a:rPr>
              <a:t>Features</a:t>
            </a:r>
          </a:p>
        </p:txBody>
      </p:sp>
      <p:sp>
        <p:nvSpPr>
          <p:cNvPr id="419" name="Google Shape;419;p43"/>
          <p:cNvSpPr/>
          <p:nvPr/>
        </p:nvSpPr>
        <p:spPr>
          <a:xfrm>
            <a:off x="2799669" y="2649200"/>
            <a:ext cx="1566900" cy="35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800" b="1" dirty="0">
                <a:solidFill>
                  <a:schemeClr val="dk1"/>
                </a:solidFill>
                <a:latin typeface="Montserrat"/>
                <a:ea typeface="Montserrat"/>
                <a:cs typeface="Montserrat"/>
                <a:sym typeface="Montserrat"/>
              </a:rPr>
              <a:t>Models</a:t>
            </a:r>
            <a:endParaRPr sz="1800" b="1" dirty="0">
              <a:solidFill>
                <a:schemeClr val="dk1"/>
              </a:solidFill>
              <a:latin typeface="Montserrat"/>
              <a:ea typeface="Montserrat"/>
              <a:cs typeface="Montserrat"/>
              <a:sym typeface="Montserrat"/>
            </a:endParaRPr>
          </a:p>
        </p:txBody>
      </p:sp>
      <p:sp>
        <p:nvSpPr>
          <p:cNvPr id="420" name="Google Shape;420;p43"/>
          <p:cNvSpPr/>
          <p:nvPr/>
        </p:nvSpPr>
        <p:spPr>
          <a:xfrm>
            <a:off x="4777456" y="2649200"/>
            <a:ext cx="1566900" cy="35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800" b="1" dirty="0">
                <a:solidFill>
                  <a:schemeClr val="dk1"/>
                </a:solidFill>
                <a:latin typeface="Montserrat"/>
                <a:ea typeface="Montserrat"/>
                <a:cs typeface="Montserrat"/>
                <a:sym typeface="Montserrat"/>
              </a:rPr>
              <a:t>Prediction </a:t>
            </a:r>
            <a:endParaRPr sz="1800" b="1" dirty="0">
              <a:solidFill>
                <a:schemeClr val="dk1"/>
              </a:solidFill>
              <a:latin typeface="Montserrat"/>
              <a:ea typeface="Montserrat"/>
              <a:cs typeface="Montserrat"/>
              <a:sym typeface="Montserrat"/>
            </a:endParaRPr>
          </a:p>
        </p:txBody>
      </p:sp>
      <p:sp>
        <p:nvSpPr>
          <p:cNvPr id="421" name="Google Shape;421;p43"/>
          <p:cNvSpPr/>
          <p:nvPr/>
        </p:nvSpPr>
        <p:spPr>
          <a:xfrm>
            <a:off x="6755244" y="2649200"/>
            <a:ext cx="1566898" cy="352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1800" b="1" dirty="0">
                <a:solidFill>
                  <a:schemeClr val="dk1"/>
                </a:solidFill>
                <a:latin typeface="Montserrat"/>
                <a:ea typeface="Montserrat"/>
                <a:cs typeface="Montserrat"/>
                <a:sym typeface="Montserrat"/>
              </a:rPr>
              <a:t>Evaluation</a:t>
            </a:r>
            <a:endParaRPr sz="1800" b="1" dirty="0">
              <a:solidFill>
                <a:schemeClr val="dk1"/>
              </a:solidFill>
              <a:latin typeface="Montserrat"/>
              <a:ea typeface="Montserrat"/>
              <a:cs typeface="Montserrat"/>
              <a:sym typeface="Montserrat"/>
            </a:endParaRPr>
          </a:p>
        </p:txBody>
      </p:sp>
      <p:sp>
        <p:nvSpPr>
          <p:cNvPr id="422" name="Google Shape;422;p43"/>
          <p:cNvSpPr/>
          <p:nvPr/>
        </p:nvSpPr>
        <p:spPr>
          <a:xfrm>
            <a:off x="2799669" y="1253609"/>
            <a:ext cx="1566900" cy="1014591"/>
          </a:xfrm>
          <a:prstGeom prst="rect">
            <a:avLst/>
          </a:prstGeom>
          <a:noFill/>
          <a:ln>
            <a:noFill/>
          </a:ln>
        </p:spPr>
        <p:txBody>
          <a:bodyPr spcFirstLastPara="1" wrap="square" lIns="91425" tIns="91425" rIns="91425" bIns="91425" anchor="t" anchorCtr="0">
            <a:noAutofit/>
          </a:bodyPr>
          <a:lstStyle/>
          <a:p>
            <a:pPr lvl="0" algn="ctr"/>
            <a:r>
              <a:rPr lang="en-US" sz="1200" dirty="0">
                <a:solidFill>
                  <a:schemeClr val="dk1"/>
                </a:solidFill>
                <a:latin typeface="Onest"/>
                <a:ea typeface="Onest"/>
                <a:cs typeface="Onest"/>
                <a:sym typeface="Onest"/>
              </a:rPr>
              <a:t>post-lasso</a:t>
            </a:r>
          </a:p>
          <a:p>
            <a:pPr algn="ctr"/>
            <a:r>
              <a:rPr lang="en-US" sz="1200" dirty="0">
                <a:solidFill>
                  <a:schemeClr val="dk1"/>
                </a:solidFill>
                <a:latin typeface="Onest"/>
                <a:ea typeface="Onest"/>
                <a:cs typeface="Onest"/>
                <a:sym typeface="Onest"/>
              </a:rPr>
              <a:t>(linear regression model)</a:t>
            </a:r>
          </a:p>
          <a:p>
            <a:pPr marL="0" lvl="0" indent="0" algn="ctr" rtl="0">
              <a:spcBef>
                <a:spcPts val="0"/>
              </a:spcBef>
              <a:spcAft>
                <a:spcPts val="0"/>
              </a:spcAft>
              <a:buNone/>
            </a:pPr>
            <a:r>
              <a:rPr lang="en-US" sz="1200" dirty="0">
                <a:solidFill>
                  <a:schemeClr val="dk1"/>
                </a:solidFill>
                <a:latin typeface="Onest"/>
                <a:ea typeface="Onest"/>
                <a:cs typeface="Onest"/>
                <a:sym typeface="Onest"/>
              </a:rPr>
              <a:t>random forest</a:t>
            </a:r>
          </a:p>
          <a:p>
            <a:pPr marL="0" lvl="0" indent="0" algn="ctr" rtl="0">
              <a:spcBef>
                <a:spcPts val="0"/>
              </a:spcBef>
              <a:spcAft>
                <a:spcPts val="0"/>
              </a:spcAft>
              <a:buNone/>
            </a:pPr>
            <a:r>
              <a:rPr lang="en-US" sz="1200" dirty="0">
                <a:solidFill>
                  <a:schemeClr val="dk1"/>
                </a:solidFill>
                <a:latin typeface="Onest"/>
                <a:ea typeface="Onest"/>
                <a:cs typeface="Onest"/>
                <a:sym typeface="Onest"/>
              </a:rPr>
              <a:t>K-nearest neighbor</a:t>
            </a:r>
          </a:p>
        </p:txBody>
      </p:sp>
      <p:sp>
        <p:nvSpPr>
          <p:cNvPr id="423" name="Google Shape;423;p43"/>
          <p:cNvSpPr/>
          <p:nvPr/>
        </p:nvSpPr>
        <p:spPr>
          <a:xfrm>
            <a:off x="6755244" y="1036568"/>
            <a:ext cx="1566900" cy="123163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Onest"/>
              </a:rPr>
              <a:t>Fold cross-validation </a:t>
            </a:r>
          </a:p>
          <a:p>
            <a:pPr marL="0" lvl="0" indent="0" algn="ctr" rtl="0">
              <a:spcBef>
                <a:spcPts val="0"/>
              </a:spcBef>
              <a:spcAft>
                <a:spcPts val="0"/>
              </a:spcAft>
              <a:buNone/>
            </a:pPr>
            <a:r>
              <a:rPr lang="en-US" sz="1200" dirty="0">
                <a:solidFill>
                  <a:schemeClr val="dk1"/>
                </a:solidFill>
                <a:latin typeface="Onest"/>
              </a:rPr>
              <a:t>out-of-sample R²</a:t>
            </a:r>
          </a:p>
          <a:p>
            <a:pPr marL="0" lvl="0" indent="0" algn="ctr" rtl="0">
              <a:spcBef>
                <a:spcPts val="0"/>
              </a:spcBef>
              <a:spcAft>
                <a:spcPts val="0"/>
              </a:spcAft>
              <a:buNone/>
            </a:pPr>
            <a:r>
              <a:rPr lang="en-CA" sz="1200" b="1" dirty="0">
                <a:solidFill>
                  <a:schemeClr val="dk1"/>
                </a:solidFill>
                <a:latin typeface="Onest"/>
              </a:rPr>
              <a:t>select the best model</a:t>
            </a:r>
            <a:endParaRPr sz="1200" b="1" dirty="0">
              <a:solidFill>
                <a:schemeClr val="dk1"/>
              </a:solidFill>
              <a:latin typeface="Onest"/>
              <a:sym typeface="Onest"/>
            </a:endParaRPr>
          </a:p>
        </p:txBody>
      </p:sp>
      <p:sp>
        <p:nvSpPr>
          <p:cNvPr id="424" name="Google Shape;424;p43"/>
          <p:cNvSpPr/>
          <p:nvPr/>
        </p:nvSpPr>
        <p:spPr>
          <a:xfrm>
            <a:off x="4777456" y="3382999"/>
            <a:ext cx="1566873" cy="131547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dirty="0">
                <a:solidFill>
                  <a:schemeClr val="dk1"/>
                </a:solidFill>
                <a:latin typeface="Onest"/>
                <a:ea typeface="Onest"/>
                <a:cs typeface="Onest"/>
                <a:sym typeface="Onest"/>
              </a:rPr>
              <a:t>Predict the profit and score for the movies in testing dataset. </a:t>
            </a:r>
          </a:p>
        </p:txBody>
      </p:sp>
      <p:sp>
        <p:nvSpPr>
          <p:cNvPr id="425" name="Google Shape;425;p43"/>
          <p:cNvSpPr/>
          <p:nvPr/>
        </p:nvSpPr>
        <p:spPr>
          <a:xfrm>
            <a:off x="821856" y="3382999"/>
            <a:ext cx="1566900" cy="897675"/>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dirty="0">
                <a:solidFill>
                  <a:schemeClr val="dk1"/>
                </a:solidFill>
                <a:latin typeface="Onest"/>
                <a:ea typeface="Onest"/>
                <a:cs typeface="Onest"/>
                <a:sym typeface="Onest"/>
              </a:rPr>
              <a:t>Choose relevant features</a:t>
            </a:r>
          </a:p>
          <a:p>
            <a:pPr marL="0" lvl="0" indent="0" algn="ctr" rtl="0">
              <a:spcBef>
                <a:spcPts val="0"/>
              </a:spcBef>
              <a:spcAft>
                <a:spcPts val="0"/>
              </a:spcAft>
              <a:buNone/>
            </a:pPr>
            <a:r>
              <a:rPr lang="en-CA" sz="1200" dirty="0">
                <a:solidFill>
                  <a:schemeClr val="dk1"/>
                </a:solidFill>
                <a:latin typeface="Onest"/>
                <a:ea typeface="Onest"/>
                <a:cs typeface="Onest"/>
                <a:sym typeface="Onest"/>
              </a:rPr>
              <a:t>S</a:t>
            </a:r>
            <a:r>
              <a:rPr lang="en" sz="1200" dirty="0">
                <a:solidFill>
                  <a:schemeClr val="dk1"/>
                </a:solidFill>
                <a:latin typeface="Onest"/>
                <a:ea typeface="Onest"/>
                <a:cs typeface="Onest"/>
                <a:sym typeface="Onest"/>
              </a:rPr>
              <a:t>plit training and testing dataset</a:t>
            </a:r>
            <a:endParaRPr sz="1200" dirty="0">
              <a:solidFill>
                <a:schemeClr val="dk1"/>
              </a:solidFill>
              <a:latin typeface="Onest"/>
              <a:ea typeface="Onest"/>
              <a:cs typeface="Onest"/>
              <a:sym typeface="Onest"/>
            </a:endParaRPr>
          </a:p>
        </p:txBody>
      </p:sp>
      <p:cxnSp>
        <p:nvCxnSpPr>
          <p:cNvPr id="426" name="Google Shape;426;p43"/>
          <p:cNvCxnSpPr>
            <a:stCxn id="407" idx="2"/>
            <a:endCxn id="418" idx="0"/>
          </p:cNvCxnSpPr>
          <p:nvPr/>
        </p:nvCxnSpPr>
        <p:spPr>
          <a:xfrm>
            <a:off x="1605306" y="2268200"/>
            <a:ext cx="0" cy="381000"/>
          </a:xfrm>
          <a:prstGeom prst="straightConnector1">
            <a:avLst/>
          </a:prstGeom>
          <a:noFill/>
          <a:ln w="9525" cap="flat" cmpd="sng">
            <a:solidFill>
              <a:schemeClr val="accent2"/>
            </a:solidFill>
            <a:prstDash val="solid"/>
            <a:round/>
            <a:headEnd type="none" w="med" len="med"/>
            <a:tailEnd type="none" w="med" len="med"/>
          </a:ln>
        </p:spPr>
      </p:cxnSp>
      <p:cxnSp>
        <p:nvCxnSpPr>
          <p:cNvPr id="427" name="Google Shape;427;p43"/>
          <p:cNvCxnSpPr>
            <a:cxnSpLocks/>
            <a:stCxn id="418" idx="2"/>
            <a:endCxn id="425" idx="0"/>
          </p:cNvCxnSpPr>
          <p:nvPr/>
        </p:nvCxnSpPr>
        <p:spPr>
          <a:xfrm>
            <a:off x="1605306" y="3002000"/>
            <a:ext cx="0" cy="380999"/>
          </a:xfrm>
          <a:prstGeom prst="straightConnector1">
            <a:avLst/>
          </a:prstGeom>
          <a:noFill/>
          <a:ln w="9525" cap="flat" cmpd="sng">
            <a:solidFill>
              <a:schemeClr val="accent2"/>
            </a:solidFill>
            <a:prstDash val="solid"/>
            <a:round/>
            <a:headEnd type="none" w="med" len="med"/>
            <a:tailEnd type="none" w="med" len="med"/>
          </a:ln>
        </p:spPr>
      </p:cxnSp>
      <p:cxnSp>
        <p:nvCxnSpPr>
          <p:cNvPr id="428" name="Google Shape;428;p43"/>
          <p:cNvCxnSpPr>
            <a:cxnSpLocks/>
            <a:stCxn id="422" idx="2"/>
            <a:endCxn id="419" idx="0"/>
          </p:cNvCxnSpPr>
          <p:nvPr/>
        </p:nvCxnSpPr>
        <p:spPr>
          <a:xfrm>
            <a:off x="3583119" y="2268200"/>
            <a:ext cx="0" cy="381000"/>
          </a:xfrm>
          <a:prstGeom prst="straightConnector1">
            <a:avLst/>
          </a:prstGeom>
          <a:noFill/>
          <a:ln w="9525" cap="flat" cmpd="sng">
            <a:solidFill>
              <a:schemeClr val="accent2"/>
            </a:solidFill>
            <a:prstDash val="solid"/>
            <a:round/>
            <a:headEnd type="none" w="med" len="med"/>
            <a:tailEnd type="none" w="med" len="med"/>
          </a:ln>
        </p:spPr>
      </p:cxnSp>
      <p:cxnSp>
        <p:nvCxnSpPr>
          <p:cNvPr id="429" name="Google Shape;429;p43"/>
          <p:cNvCxnSpPr>
            <a:stCxn id="419" idx="2"/>
            <a:endCxn id="406" idx="0"/>
          </p:cNvCxnSpPr>
          <p:nvPr/>
        </p:nvCxnSpPr>
        <p:spPr>
          <a:xfrm>
            <a:off x="3583119" y="3002000"/>
            <a:ext cx="0" cy="381000"/>
          </a:xfrm>
          <a:prstGeom prst="straightConnector1">
            <a:avLst/>
          </a:prstGeom>
          <a:noFill/>
          <a:ln w="9525" cap="flat" cmpd="sng">
            <a:solidFill>
              <a:schemeClr val="accent2"/>
            </a:solidFill>
            <a:prstDash val="solid"/>
            <a:round/>
            <a:headEnd type="none" w="med" len="med"/>
            <a:tailEnd type="none" w="med" len="med"/>
          </a:ln>
        </p:spPr>
      </p:cxnSp>
      <p:cxnSp>
        <p:nvCxnSpPr>
          <p:cNvPr id="430" name="Google Shape;430;p43"/>
          <p:cNvCxnSpPr>
            <a:stCxn id="405" idx="2"/>
            <a:endCxn id="420" idx="0"/>
          </p:cNvCxnSpPr>
          <p:nvPr/>
        </p:nvCxnSpPr>
        <p:spPr>
          <a:xfrm>
            <a:off x="5560919" y="2268200"/>
            <a:ext cx="0" cy="381000"/>
          </a:xfrm>
          <a:prstGeom prst="straightConnector1">
            <a:avLst/>
          </a:prstGeom>
          <a:noFill/>
          <a:ln w="9525" cap="flat" cmpd="sng">
            <a:solidFill>
              <a:schemeClr val="accent2"/>
            </a:solidFill>
            <a:prstDash val="solid"/>
            <a:round/>
            <a:headEnd type="none" w="med" len="med"/>
            <a:tailEnd type="none" w="med" len="med"/>
          </a:ln>
        </p:spPr>
      </p:cxnSp>
      <p:cxnSp>
        <p:nvCxnSpPr>
          <p:cNvPr id="431" name="Google Shape;431;p43"/>
          <p:cNvCxnSpPr>
            <a:cxnSpLocks/>
            <a:stCxn id="420" idx="2"/>
            <a:endCxn id="424" idx="0"/>
          </p:cNvCxnSpPr>
          <p:nvPr/>
        </p:nvCxnSpPr>
        <p:spPr>
          <a:xfrm flipH="1">
            <a:off x="5560893" y="3002000"/>
            <a:ext cx="13" cy="380999"/>
          </a:xfrm>
          <a:prstGeom prst="straightConnector1">
            <a:avLst/>
          </a:prstGeom>
          <a:noFill/>
          <a:ln w="9525" cap="flat" cmpd="sng">
            <a:solidFill>
              <a:schemeClr val="accent2"/>
            </a:solidFill>
            <a:prstDash val="solid"/>
            <a:round/>
            <a:headEnd type="none" w="med" len="med"/>
            <a:tailEnd type="none" w="med" len="med"/>
          </a:ln>
        </p:spPr>
      </p:cxnSp>
      <p:cxnSp>
        <p:nvCxnSpPr>
          <p:cNvPr id="432" name="Google Shape;432;p43"/>
          <p:cNvCxnSpPr>
            <a:cxnSpLocks/>
            <a:stCxn id="423" idx="2"/>
            <a:endCxn id="421" idx="0"/>
          </p:cNvCxnSpPr>
          <p:nvPr/>
        </p:nvCxnSpPr>
        <p:spPr>
          <a:xfrm flipH="1">
            <a:off x="7538693" y="2268200"/>
            <a:ext cx="1" cy="381000"/>
          </a:xfrm>
          <a:prstGeom prst="straightConnector1">
            <a:avLst/>
          </a:prstGeom>
          <a:noFill/>
          <a:ln w="9525" cap="flat" cmpd="sng">
            <a:solidFill>
              <a:schemeClr val="accent2"/>
            </a:solidFill>
            <a:prstDash val="solid"/>
            <a:round/>
            <a:headEnd type="none" w="med" len="med"/>
            <a:tailEnd type="none" w="med" len="med"/>
          </a:ln>
        </p:spPr>
      </p:cxnSp>
      <p:cxnSp>
        <p:nvCxnSpPr>
          <p:cNvPr id="433" name="Google Shape;433;p43"/>
          <p:cNvCxnSpPr>
            <a:cxnSpLocks/>
            <a:stCxn id="421" idx="2"/>
            <a:endCxn id="404" idx="0"/>
          </p:cNvCxnSpPr>
          <p:nvPr/>
        </p:nvCxnSpPr>
        <p:spPr>
          <a:xfrm>
            <a:off x="7538693" y="3002000"/>
            <a:ext cx="13" cy="381000"/>
          </a:xfrm>
          <a:prstGeom prst="straightConnector1">
            <a:avLst/>
          </a:prstGeom>
          <a:noFill/>
          <a:ln w="9525" cap="flat" cmpd="sng">
            <a:solidFill>
              <a:schemeClr val="accent2"/>
            </a:solidFill>
            <a:prstDash val="solid"/>
            <a:round/>
            <a:headEnd type="none" w="med" len="med"/>
            <a:tailEnd type="none" w="med" len="med"/>
          </a:ln>
        </p:spPr>
      </p:cxnSp>
      <p:cxnSp>
        <p:nvCxnSpPr>
          <p:cNvPr id="434" name="Google Shape;434;p43"/>
          <p:cNvCxnSpPr>
            <a:stCxn id="418" idx="3"/>
            <a:endCxn id="419" idx="1"/>
          </p:cNvCxnSpPr>
          <p:nvPr/>
        </p:nvCxnSpPr>
        <p:spPr>
          <a:xfrm>
            <a:off x="2388756" y="2825600"/>
            <a:ext cx="411000" cy="0"/>
          </a:xfrm>
          <a:prstGeom prst="straightConnector1">
            <a:avLst/>
          </a:prstGeom>
          <a:noFill/>
          <a:ln w="9525" cap="flat" cmpd="sng">
            <a:solidFill>
              <a:schemeClr val="accent2"/>
            </a:solidFill>
            <a:prstDash val="solid"/>
            <a:round/>
            <a:headEnd type="none" w="med" len="med"/>
            <a:tailEnd type="none" w="med" len="med"/>
          </a:ln>
        </p:spPr>
      </p:cxnSp>
      <p:cxnSp>
        <p:nvCxnSpPr>
          <p:cNvPr id="435" name="Google Shape;435;p43"/>
          <p:cNvCxnSpPr>
            <a:stCxn id="419" idx="3"/>
            <a:endCxn id="420" idx="1"/>
          </p:cNvCxnSpPr>
          <p:nvPr/>
        </p:nvCxnSpPr>
        <p:spPr>
          <a:xfrm>
            <a:off x="4366569" y="2825600"/>
            <a:ext cx="411000" cy="0"/>
          </a:xfrm>
          <a:prstGeom prst="straightConnector1">
            <a:avLst/>
          </a:prstGeom>
          <a:noFill/>
          <a:ln w="9525" cap="flat" cmpd="sng">
            <a:solidFill>
              <a:schemeClr val="accent2"/>
            </a:solidFill>
            <a:prstDash val="solid"/>
            <a:round/>
            <a:headEnd type="none" w="med" len="med"/>
            <a:tailEnd type="none" w="med" len="med"/>
          </a:ln>
        </p:spPr>
      </p:cxnSp>
      <p:cxnSp>
        <p:nvCxnSpPr>
          <p:cNvPr id="436" name="Google Shape;436;p43"/>
          <p:cNvCxnSpPr>
            <a:cxnSpLocks/>
            <a:stCxn id="420" idx="3"/>
            <a:endCxn id="421" idx="1"/>
          </p:cNvCxnSpPr>
          <p:nvPr/>
        </p:nvCxnSpPr>
        <p:spPr>
          <a:xfrm>
            <a:off x="6344356" y="2825600"/>
            <a:ext cx="410888" cy="0"/>
          </a:xfrm>
          <a:prstGeom prst="straightConnector1">
            <a:avLst/>
          </a:prstGeom>
          <a:noFill/>
          <a:ln w="9525" cap="flat" cmpd="sng">
            <a:solidFill>
              <a:schemeClr val="accent2"/>
            </a:solidFill>
            <a:prstDash val="solid"/>
            <a:round/>
            <a:headEnd type="none" w="med" len="med"/>
            <a:tailEnd type="none" w="med" len="med"/>
          </a:ln>
        </p:spPr>
      </p:cxnSp>
      <p:grpSp>
        <p:nvGrpSpPr>
          <p:cNvPr id="437" name="Google Shape;437;p43"/>
          <p:cNvGrpSpPr/>
          <p:nvPr/>
        </p:nvGrpSpPr>
        <p:grpSpPr>
          <a:xfrm>
            <a:off x="7369108" y="3560131"/>
            <a:ext cx="339172" cy="340538"/>
            <a:chOff x="6308555" y="1351300"/>
            <a:chExt cx="350095" cy="351505"/>
          </a:xfrm>
        </p:grpSpPr>
        <p:sp>
          <p:nvSpPr>
            <p:cNvPr id="438" name="Google Shape;438;p43"/>
            <p:cNvSpPr/>
            <p:nvPr/>
          </p:nvSpPr>
          <p:spPr>
            <a:xfrm>
              <a:off x="6468320" y="1351300"/>
              <a:ext cx="31954" cy="41678"/>
            </a:xfrm>
            <a:custGeom>
              <a:avLst/>
              <a:gdLst/>
              <a:ahLst/>
              <a:cxnLst/>
              <a:rect l="l" t="t" r="r" b="b"/>
              <a:pathLst>
                <a:path w="23" h="30" extrusionOk="0">
                  <a:moveTo>
                    <a:pt x="12" y="0"/>
                  </a:moveTo>
                  <a:lnTo>
                    <a:pt x="10" y="0"/>
                  </a:lnTo>
                  <a:lnTo>
                    <a:pt x="0" y="30"/>
                  </a:lnTo>
                  <a:lnTo>
                    <a:pt x="23" y="30"/>
                  </a:lnTo>
                  <a:lnTo>
                    <a:pt x="12"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43"/>
            <p:cNvSpPr/>
            <p:nvPr/>
          </p:nvSpPr>
          <p:spPr>
            <a:xfrm>
              <a:off x="6396078" y="1412428"/>
              <a:ext cx="73631" cy="73631"/>
            </a:xfrm>
            <a:custGeom>
              <a:avLst/>
              <a:gdLst/>
              <a:ahLst/>
              <a:cxnLst/>
              <a:rect l="l" t="t" r="r" b="b"/>
              <a:pathLst>
                <a:path w="53" h="53" extrusionOk="0">
                  <a:moveTo>
                    <a:pt x="0" y="0"/>
                  </a:moveTo>
                  <a:lnTo>
                    <a:pt x="53" y="53"/>
                  </a:lnTo>
                  <a:lnTo>
                    <a:pt x="36" y="0"/>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43"/>
            <p:cNvSpPr/>
            <p:nvPr/>
          </p:nvSpPr>
          <p:spPr>
            <a:xfrm>
              <a:off x="6468320" y="1412428"/>
              <a:ext cx="31954" cy="51403"/>
            </a:xfrm>
            <a:custGeom>
              <a:avLst/>
              <a:gdLst/>
              <a:ahLst/>
              <a:cxnLst/>
              <a:rect l="l" t="t" r="r" b="b"/>
              <a:pathLst>
                <a:path w="23" h="37" extrusionOk="0">
                  <a:moveTo>
                    <a:pt x="0" y="0"/>
                  </a:moveTo>
                  <a:lnTo>
                    <a:pt x="10" y="37"/>
                  </a:lnTo>
                  <a:lnTo>
                    <a:pt x="23" y="0"/>
                  </a:lnTo>
                  <a:lnTo>
                    <a:pt x="0"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43"/>
            <p:cNvSpPr/>
            <p:nvPr/>
          </p:nvSpPr>
          <p:spPr>
            <a:xfrm>
              <a:off x="6497495" y="1412428"/>
              <a:ext cx="73631" cy="73631"/>
            </a:xfrm>
            <a:custGeom>
              <a:avLst/>
              <a:gdLst/>
              <a:ahLst/>
              <a:cxnLst/>
              <a:rect l="l" t="t" r="r" b="b"/>
              <a:pathLst>
                <a:path w="53" h="53" extrusionOk="0">
                  <a:moveTo>
                    <a:pt x="17" y="0"/>
                  </a:moveTo>
                  <a:lnTo>
                    <a:pt x="0" y="53"/>
                  </a:lnTo>
                  <a:lnTo>
                    <a:pt x="53" y="0"/>
                  </a:lnTo>
                  <a:lnTo>
                    <a:pt x="17"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43"/>
            <p:cNvSpPr/>
            <p:nvPr/>
          </p:nvSpPr>
          <p:spPr>
            <a:xfrm>
              <a:off x="6393300" y="1351300"/>
              <a:ext cx="66685" cy="41678"/>
            </a:xfrm>
            <a:custGeom>
              <a:avLst/>
              <a:gdLst/>
              <a:ahLst/>
              <a:cxnLst/>
              <a:rect l="l" t="t" r="r" b="b"/>
              <a:pathLst>
                <a:path w="48" h="30" extrusionOk="0">
                  <a:moveTo>
                    <a:pt x="48" y="0"/>
                  </a:moveTo>
                  <a:lnTo>
                    <a:pt x="16" y="0"/>
                  </a:lnTo>
                  <a:lnTo>
                    <a:pt x="0" y="30"/>
                  </a:lnTo>
                  <a:lnTo>
                    <a:pt x="38" y="30"/>
                  </a:lnTo>
                  <a:lnTo>
                    <a:pt x="48"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43"/>
            <p:cNvSpPr/>
            <p:nvPr/>
          </p:nvSpPr>
          <p:spPr>
            <a:xfrm>
              <a:off x="6507220" y="1351300"/>
              <a:ext cx="66685" cy="41678"/>
            </a:xfrm>
            <a:custGeom>
              <a:avLst/>
              <a:gdLst/>
              <a:ahLst/>
              <a:cxnLst/>
              <a:rect l="l" t="t" r="r" b="b"/>
              <a:pathLst>
                <a:path w="48" h="30" extrusionOk="0">
                  <a:moveTo>
                    <a:pt x="48" y="30"/>
                  </a:moveTo>
                  <a:lnTo>
                    <a:pt x="32" y="0"/>
                  </a:lnTo>
                  <a:lnTo>
                    <a:pt x="0" y="0"/>
                  </a:lnTo>
                  <a:lnTo>
                    <a:pt x="10" y="30"/>
                  </a:lnTo>
                  <a:lnTo>
                    <a:pt x="48" y="3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43"/>
            <p:cNvSpPr/>
            <p:nvPr/>
          </p:nvSpPr>
          <p:spPr>
            <a:xfrm>
              <a:off x="6494717" y="1415206"/>
              <a:ext cx="163933" cy="226450"/>
            </a:xfrm>
            <a:custGeom>
              <a:avLst/>
              <a:gdLst/>
              <a:ahLst/>
              <a:cxnLst/>
              <a:rect l="l" t="t" r="r" b="b"/>
              <a:pathLst>
                <a:path w="118" h="163" extrusionOk="0">
                  <a:moveTo>
                    <a:pt x="88" y="90"/>
                  </a:moveTo>
                  <a:lnTo>
                    <a:pt x="51" y="127"/>
                  </a:lnTo>
                  <a:lnTo>
                    <a:pt x="41" y="117"/>
                  </a:lnTo>
                  <a:lnTo>
                    <a:pt x="69" y="88"/>
                  </a:lnTo>
                  <a:lnTo>
                    <a:pt x="48" y="67"/>
                  </a:lnTo>
                  <a:lnTo>
                    <a:pt x="0" y="117"/>
                  </a:lnTo>
                  <a:lnTo>
                    <a:pt x="0" y="163"/>
                  </a:lnTo>
                  <a:lnTo>
                    <a:pt x="74" y="163"/>
                  </a:lnTo>
                  <a:lnTo>
                    <a:pt x="74" y="157"/>
                  </a:lnTo>
                  <a:lnTo>
                    <a:pt x="118" y="113"/>
                  </a:lnTo>
                  <a:lnTo>
                    <a:pt x="118" y="0"/>
                  </a:lnTo>
                  <a:lnTo>
                    <a:pt x="88" y="0"/>
                  </a:lnTo>
                  <a:lnTo>
                    <a:pt x="88" y="9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43"/>
            <p:cNvSpPr/>
            <p:nvPr/>
          </p:nvSpPr>
          <p:spPr>
            <a:xfrm>
              <a:off x="6494717" y="1661106"/>
              <a:ext cx="102900" cy="41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43"/>
            <p:cNvSpPr/>
            <p:nvPr/>
          </p:nvSpPr>
          <p:spPr>
            <a:xfrm>
              <a:off x="6308555" y="1415206"/>
              <a:ext cx="163933" cy="226450"/>
            </a:xfrm>
            <a:custGeom>
              <a:avLst/>
              <a:gdLst/>
              <a:ahLst/>
              <a:cxnLst/>
              <a:rect l="l" t="t" r="r" b="b"/>
              <a:pathLst>
                <a:path w="118" h="163" extrusionOk="0">
                  <a:moveTo>
                    <a:pt x="44" y="163"/>
                  </a:moveTo>
                  <a:lnTo>
                    <a:pt x="118" y="163"/>
                  </a:lnTo>
                  <a:lnTo>
                    <a:pt x="118" y="117"/>
                  </a:lnTo>
                  <a:lnTo>
                    <a:pt x="69" y="67"/>
                  </a:lnTo>
                  <a:lnTo>
                    <a:pt x="49" y="88"/>
                  </a:lnTo>
                  <a:lnTo>
                    <a:pt x="76" y="117"/>
                  </a:lnTo>
                  <a:lnTo>
                    <a:pt x="67" y="127"/>
                  </a:lnTo>
                  <a:lnTo>
                    <a:pt x="30" y="90"/>
                  </a:lnTo>
                  <a:lnTo>
                    <a:pt x="30" y="0"/>
                  </a:lnTo>
                  <a:lnTo>
                    <a:pt x="0" y="0"/>
                  </a:lnTo>
                  <a:lnTo>
                    <a:pt x="0" y="113"/>
                  </a:lnTo>
                  <a:lnTo>
                    <a:pt x="44" y="157"/>
                  </a:lnTo>
                  <a:lnTo>
                    <a:pt x="44" y="16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43"/>
            <p:cNvSpPr/>
            <p:nvPr/>
          </p:nvSpPr>
          <p:spPr>
            <a:xfrm>
              <a:off x="6369683" y="1661106"/>
              <a:ext cx="102900" cy="41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8" name="Google Shape;448;p43"/>
          <p:cNvGrpSpPr/>
          <p:nvPr/>
        </p:nvGrpSpPr>
        <p:grpSpPr>
          <a:xfrm>
            <a:off x="3412874" y="3570908"/>
            <a:ext cx="340490" cy="318983"/>
            <a:chOff x="1718424" y="3608854"/>
            <a:chExt cx="351455" cy="329256"/>
          </a:xfrm>
        </p:grpSpPr>
        <p:sp>
          <p:nvSpPr>
            <p:cNvPr id="449" name="Google Shape;449;p43"/>
            <p:cNvSpPr/>
            <p:nvPr/>
          </p:nvSpPr>
          <p:spPr>
            <a:xfrm>
              <a:off x="1718424" y="3690821"/>
              <a:ext cx="122255" cy="125034"/>
            </a:xfrm>
            <a:custGeom>
              <a:avLst/>
              <a:gdLst/>
              <a:ahLst/>
              <a:cxnLst/>
              <a:rect l="l" t="t" r="r" b="b"/>
              <a:pathLst>
                <a:path w="88" h="90" extrusionOk="0">
                  <a:moveTo>
                    <a:pt x="88" y="0"/>
                  </a:moveTo>
                  <a:lnTo>
                    <a:pt x="0" y="0"/>
                  </a:lnTo>
                  <a:lnTo>
                    <a:pt x="0" y="90"/>
                  </a:lnTo>
                  <a:lnTo>
                    <a:pt x="88" y="90"/>
                  </a:lnTo>
                  <a:lnTo>
                    <a:pt x="88" y="0"/>
                  </a:lnTo>
                  <a:close/>
                  <a:moveTo>
                    <a:pt x="44" y="60"/>
                  </a:moveTo>
                  <a:lnTo>
                    <a:pt x="30" y="60"/>
                  </a:lnTo>
                  <a:lnTo>
                    <a:pt x="30" y="30"/>
                  </a:lnTo>
                  <a:lnTo>
                    <a:pt x="44" y="30"/>
                  </a:lnTo>
                  <a:lnTo>
                    <a:pt x="44" y="60"/>
                  </a:lnTo>
                  <a:close/>
                  <a:moveTo>
                    <a:pt x="74" y="60"/>
                  </a:moveTo>
                  <a:lnTo>
                    <a:pt x="60" y="60"/>
                  </a:lnTo>
                  <a:lnTo>
                    <a:pt x="60" y="30"/>
                  </a:lnTo>
                  <a:lnTo>
                    <a:pt x="74" y="30"/>
                  </a:lnTo>
                  <a:lnTo>
                    <a:pt x="74" y="6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43"/>
            <p:cNvSpPr/>
            <p:nvPr/>
          </p:nvSpPr>
          <p:spPr>
            <a:xfrm>
              <a:off x="1862907" y="3608854"/>
              <a:ext cx="165323" cy="287578"/>
            </a:xfrm>
            <a:custGeom>
              <a:avLst/>
              <a:gdLst/>
              <a:ahLst/>
              <a:cxnLst/>
              <a:rect l="l" t="t" r="r" b="b"/>
              <a:pathLst>
                <a:path w="119" h="207" extrusionOk="0">
                  <a:moveTo>
                    <a:pt x="0" y="57"/>
                  </a:moveTo>
                  <a:lnTo>
                    <a:pt x="0" y="151"/>
                  </a:lnTo>
                  <a:lnTo>
                    <a:pt x="103" y="189"/>
                  </a:lnTo>
                  <a:lnTo>
                    <a:pt x="103" y="207"/>
                  </a:lnTo>
                  <a:lnTo>
                    <a:pt x="119" y="207"/>
                  </a:lnTo>
                  <a:lnTo>
                    <a:pt x="119" y="0"/>
                  </a:lnTo>
                  <a:lnTo>
                    <a:pt x="103" y="0"/>
                  </a:lnTo>
                  <a:lnTo>
                    <a:pt x="103" y="18"/>
                  </a:lnTo>
                  <a:lnTo>
                    <a:pt x="0" y="57"/>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43"/>
            <p:cNvSpPr/>
            <p:nvPr/>
          </p:nvSpPr>
          <p:spPr>
            <a:xfrm>
              <a:off x="1744819" y="3835304"/>
              <a:ext cx="76410" cy="102806"/>
            </a:xfrm>
            <a:custGeom>
              <a:avLst/>
              <a:gdLst/>
              <a:ahLst/>
              <a:cxnLst/>
              <a:rect l="l" t="t" r="r" b="b"/>
              <a:pathLst>
                <a:path w="55" h="74" extrusionOk="0">
                  <a:moveTo>
                    <a:pt x="13" y="74"/>
                  </a:moveTo>
                  <a:lnTo>
                    <a:pt x="55" y="74"/>
                  </a:lnTo>
                  <a:lnTo>
                    <a:pt x="55" y="0"/>
                  </a:lnTo>
                  <a:lnTo>
                    <a:pt x="0" y="0"/>
                  </a:lnTo>
                  <a:lnTo>
                    <a:pt x="13" y="74"/>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43"/>
            <p:cNvSpPr/>
            <p:nvPr/>
          </p:nvSpPr>
          <p:spPr>
            <a:xfrm>
              <a:off x="2047679" y="3713049"/>
              <a:ext cx="22200" cy="80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53" name="Google Shape;453;p43"/>
          <p:cNvGrpSpPr/>
          <p:nvPr/>
        </p:nvGrpSpPr>
        <p:grpSpPr>
          <a:xfrm>
            <a:off x="5390647" y="1751214"/>
            <a:ext cx="340518" cy="339171"/>
            <a:chOff x="1718423" y="2451597"/>
            <a:chExt cx="351484" cy="350094"/>
          </a:xfrm>
        </p:grpSpPr>
        <p:sp>
          <p:nvSpPr>
            <p:cNvPr id="454" name="Google Shape;454;p43"/>
            <p:cNvSpPr/>
            <p:nvPr/>
          </p:nvSpPr>
          <p:spPr>
            <a:xfrm>
              <a:off x="1862906" y="2534953"/>
              <a:ext cx="62400" cy="612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43"/>
            <p:cNvSpPr/>
            <p:nvPr/>
          </p:nvSpPr>
          <p:spPr>
            <a:xfrm>
              <a:off x="1718423" y="2451597"/>
              <a:ext cx="351484" cy="350094"/>
            </a:xfrm>
            <a:custGeom>
              <a:avLst/>
              <a:gdLst/>
              <a:ahLst/>
              <a:cxnLst/>
              <a:rect l="l" t="t" r="r" b="b"/>
              <a:pathLst>
                <a:path w="143" h="143" extrusionOk="0">
                  <a:moveTo>
                    <a:pt x="17" y="117"/>
                  </a:moveTo>
                  <a:cubicBezTo>
                    <a:pt x="26" y="117"/>
                    <a:pt x="33" y="110"/>
                    <a:pt x="33" y="101"/>
                  </a:cubicBezTo>
                  <a:cubicBezTo>
                    <a:pt x="33" y="98"/>
                    <a:pt x="33" y="95"/>
                    <a:pt x="31" y="92"/>
                  </a:cubicBezTo>
                  <a:cubicBezTo>
                    <a:pt x="42" y="82"/>
                    <a:pt x="42" y="82"/>
                    <a:pt x="42" y="82"/>
                  </a:cubicBezTo>
                  <a:cubicBezTo>
                    <a:pt x="48" y="88"/>
                    <a:pt x="48" y="88"/>
                    <a:pt x="48" y="88"/>
                  </a:cubicBezTo>
                  <a:cubicBezTo>
                    <a:pt x="55" y="80"/>
                    <a:pt x="55" y="80"/>
                    <a:pt x="55" y="80"/>
                  </a:cubicBezTo>
                  <a:cubicBezTo>
                    <a:pt x="56" y="81"/>
                    <a:pt x="58" y="81"/>
                    <a:pt x="59" y="82"/>
                  </a:cubicBezTo>
                  <a:cubicBezTo>
                    <a:pt x="59" y="92"/>
                    <a:pt x="59" y="92"/>
                    <a:pt x="59" y="92"/>
                  </a:cubicBezTo>
                  <a:cubicBezTo>
                    <a:pt x="67" y="92"/>
                    <a:pt x="67" y="92"/>
                    <a:pt x="67" y="92"/>
                  </a:cubicBezTo>
                  <a:cubicBezTo>
                    <a:pt x="67" y="110"/>
                    <a:pt x="67" y="110"/>
                    <a:pt x="67" y="110"/>
                  </a:cubicBezTo>
                  <a:cubicBezTo>
                    <a:pt x="60" y="112"/>
                    <a:pt x="55" y="118"/>
                    <a:pt x="55" y="126"/>
                  </a:cubicBezTo>
                  <a:cubicBezTo>
                    <a:pt x="55" y="135"/>
                    <a:pt x="62" y="143"/>
                    <a:pt x="71" y="143"/>
                  </a:cubicBezTo>
                  <a:cubicBezTo>
                    <a:pt x="81" y="143"/>
                    <a:pt x="88" y="135"/>
                    <a:pt x="88" y="126"/>
                  </a:cubicBezTo>
                  <a:cubicBezTo>
                    <a:pt x="88" y="118"/>
                    <a:pt x="83" y="112"/>
                    <a:pt x="76" y="110"/>
                  </a:cubicBezTo>
                  <a:cubicBezTo>
                    <a:pt x="76" y="92"/>
                    <a:pt x="76" y="92"/>
                    <a:pt x="76" y="92"/>
                  </a:cubicBezTo>
                  <a:cubicBezTo>
                    <a:pt x="84" y="92"/>
                    <a:pt x="84" y="92"/>
                    <a:pt x="84" y="92"/>
                  </a:cubicBezTo>
                  <a:cubicBezTo>
                    <a:pt x="84" y="82"/>
                    <a:pt x="84" y="82"/>
                    <a:pt x="84" y="82"/>
                  </a:cubicBezTo>
                  <a:cubicBezTo>
                    <a:pt x="85" y="81"/>
                    <a:pt x="86" y="81"/>
                    <a:pt x="88" y="80"/>
                  </a:cubicBezTo>
                  <a:cubicBezTo>
                    <a:pt x="95" y="88"/>
                    <a:pt x="95" y="88"/>
                    <a:pt x="95" y="88"/>
                  </a:cubicBezTo>
                  <a:cubicBezTo>
                    <a:pt x="101" y="82"/>
                    <a:pt x="101" y="82"/>
                    <a:pt x="101" y="82"/>
                  </a:cubicBezTo>
                  <a:cubicBezTo>
                    <a:pt x="112" y="92"/>
                    <a:pt x="112" y="92"/>
                    <a:pt x="112" y="92"/>
                  </a:cubicBezTo>
                  <a:cubicBezTo>
                    <a:pt x="110" y="95"/>
                    <a:pt x="109" y="98"/>
                    <a:pt x="109" y="101"/>
                  </a:cubicBezTo>
                  <a:cubicBezTo>
                    <a:pt x="109" y="110"/>
                    <a:pt x="117" y="117"/>
                    <a:pt x="126" y="117"/>
                  </a:cubicBezTo>
                  <a:cubicBezTo>
                    <a:pt x="135" y="117"/>
                    <a:pt x="143" y="110"/>
                    <a:pt x="143" y="101"/>
                  </a:cubicBezTo>
                  <a:cubicBezTo>
                    <a:pt x="143" y="92"/>
                    <a:pt x="135" y="84"/>
                    <a:pt x="126" y="84"/>
                  </a:cubicBezTo>
                  <a:cubicBezTo>
                    <a:pt x="123" y="84"/>
                    <a:pt x="120" y="85"/>
                    <a:pt x="118" y="86"/>
                  </a:cubicBezTo>
                  <a:cubicBezTo>
                    <a:pt x="107" y="76"/>
                    <a:pt x="107" y="76"/>
                    <a:pt x="107" y="76"/>
                  </a:cubicBezTo>
                  <a:cubicBezTo>
                    <a:pt x="113" y="70"/>
                    <a:pt x="113" y="70"/>
                    <a:pt x="113" y="70"/>
                  </a:cubicBezTo>
                  <a:cubicBezTo>
                    <a:pt x="105" y="63"/>
                    <a:pt x="105" y="63"/>
                    <a:pt x="105" y="63"/>
                  </a:cubicBezTo>
                  <a:cubicBezTo>
                    <a:pt x="106" y="61"/>
                    <a:pt x="107" y="60"/>
                    <a:pt x="107" y="59"/>
                  </a:cubicBezTo>
                  <a:cubicBezTo>
                    <a:pt x="117" y="59"/>
                    <a:pt x="117" y="59"/>
                    <a:pt x="117" y="59"/>
                  </a:cubicBezTo>
                  <a:cubicBezTo>
                    <a:pt x="117" y="34"/>
                    <a:pt x="117" y="34"/>
                    <a:pt x="117" y="34"/>
                  </a:cubicBezTo>
                  <a:cubicBezTo>
                    <a:pt x="107" y="34"/>
                    <a:pt x="107" y="34"/>
                    <a:pt x="107" y="34"/>
                  </a:cubicBezTo>
                  <a:cubicBezTo>
                    <a:pt x="107" y="33"/>
                    <a:pt x="106" y="31"/>
                    <a:pt x="105" y="30"/>
                  </a:cubicBezTo>
                  <a:cubicBezTo>
                    <a:pt x="113" y="23"/>
                    <a:pt x="113" y="23"/>
                    <a:pt x="113" y="23"/>
                  </a:cubicBezTo>
                  <a:cubicBezTo>
                    <a:pt x="95" y="5"/>
                    <a:pt x="95" y="5"/>
                    <a:pt x="95" y="5"/>
                  </a:cubicBezTo>
                  <a:cubicBezTo>
                    <a:pt x="88" y="12"/>
                    <a:pt x="88" y="12"/>
                    <a:pt x="88" y="12"/>
                  </a:cubicBezTo>
                  <a:cubicBezTo>
                    <a:pt x="86" y="12"/>
                    <a:pt x="85" y="11"/>
                    <a:pt x="84" y="11"/>
                  </a:cubicBezTo>
                  <a:cubicBezTo>
                    <a:pt x="84" y="0"/>
                    <a:pt x="84" y="0"/>
                    <a:pt x="84" y="0"/>
                  </a:cubicBezTo>
                  <a:cubicBezTo>
                    <a:pt x="59" y="0"/>
                    <a:pt x="59" y="0"/>
                    <a:pt x="59" y="0"/>
                  </a:cubicBezTo>
                  <a:cubicBezTo>
                    <a:pt x="59" y="11"/>
                    <a:pt x="59" y="11"/>
                    <a:pt x="59" y="11"/>
                  </a:cubicBezTo>
                  <a:cubicBezTo>
                    <a:pt x="58" y="11"/>
                    <a:pt x="56" y="12"/>
                    <a:pt x="55" y="12"/>
                  </a:cubicBezTo>
                  <a:cubicBezTo>
                    <a:pt x="48" y="5"/>
                    <a:pt x="48" y="5"/>
                    <a:pt x="48" y="5"/>
                  </a:cubicBezTo>
                  <a:cubicBezTo>
                    <a:pt x="30" y="23"/>
                    <a:pt x="30" y="23"/>
                    <a:pt x="30" y="23"/>
                  </a:cubicBezTo>
                  <a:cubicBezTo>
                    <a:pt x="37" y="30"/>
                    <a:pt x="37" y="30"/>
                    <a:pt x="37" y="30"/>
                  </a:cubicBezTo>
                  <a:cubicBezTo>
                    <a:pt x="37" y="31"/>
                    <a:pt x="36" y="33"/>
                    <a:pt x="36" y="34"/>
                  </a:cubicBezTo>
                  <a:cubicBezTo>
                    <a:pt x="25" y="34"/>
                    <a:pt x="25" y="34"/>
                    <a:pt x="25" y="34"/>
                  </a:cubicBezTo>
                  <a:cubicBezTo>
                    <a:pt x="25" y="59"/>
                    <a:pt x="25" y="59"/>
                    <a:pt x="25" y="59"/>
                  </a:cubicBezTo>
                  <a:cubicBezTo>
                    <a:pt x="36" y="59"/>
                    <a:pt x="36" y="59"/>
                    <a:pt x="36" y="59"/>
                  </a:cubicBezTo>
                  <a:cubicBezTo>
                    <a:pt x="36" y="60"/>
                    <a:pt x="37" y="61"/>
                    <a:pt x="37" y="63"/>
                  </a:cubicBezTo>
                  <a:cubicBezTo>
                    <a:pt x="30" y="70"/>
                    <a:pt x="30" y="70"/>
                    <a:pt x="30" y="70"/>
                  </a:cubicBezTo>
                  <a:cubicBezTo>
                    <a:pt x="36" y="76"/>
                    <a:pt x="36" y="76"/>
                    <a:pt x="36" y="76"/>
                  </a:cubicBezTo>
                  <a:cubicBezTo>
                    <a:pt x="25" y="86"/>
                    <a:pt x="25" y="86"/>
                    <a:pt x="25" y="86"/>
                  </a:cubicBezTo>
                  <a:cubicBezTo>
                    <a:pt x="23" y="85"/>
                    <a:pt x="20" y="84"/>
                    <a:pt x="17" y="84"/>
                  </a:cubicBezTo>
                  <a:cubicBezTo>
                    <a:pt x="8" y="84"/>
                    <a:pt x="0" y="92"/>
                    <a:pt x="0" y="101"/>
                  </a:cubicBezTo>
                  <a:cubicBezTo>
                    <a:pt x="0" y="110"/>
                    <a:pt x="8" y="117"/>
                    <a:pt x="17" y="117"/>
                  </a:cubicBezTo>
                  <a:close/>
                  <a:moveTo>
                    <a:pt x="71" y="25"/>
                  </a:moveTo>
                  <a:cubicBezTo>
                    <a:pt x="83" y="25"/>
                    <a:pt x="92" y="35"/>
                    <a:pt x="92" y="46"/>
                  </a:cubicBezTo>
                  <a:cubicBezTo>
                    <a:pt x="92" y="58"/>
                    <a:pt x="83" y="67"/>
                    <a:pt x="71" y="67"/>
                  </a:cubicBezTo>
                  <a:cubicBezTo>
                    <a:pt x="60" y="67"/>
                    <a:pt x="51" y="58"/>
                    <a:pt x="51" y="46"/>
                  </a:cubicBezTo>
                  <a:cubicBezTo>
                    <a:pt x="51" y="35"/>
                    <a:pt x="60" y="25"/>
                    <a:pt x="71" y="25"/>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 name="Rectangle: Rounded Corners 2">
            <a:extLst>
              <a:ext uri="{FF2B5EF4-FFF2-40B4-BE49-F238E27FC236}">
                <a16:creationId xmlns:a16="http://schemas.microsoft.com/office/drawing/2014/main" id="{BB449A8B-9132-C8C4-1B9E-4A5597897BCA}"/>
              </a:ext>
            </a:extLst>
          </p:cNvPr>
          <p:cNvSpPr/>
          <p:nvPr/>
        </p:nvSpPr>
        <p:spPr>
          <a:xfrm>
            <a:off x="2254101" y="4898571"/>
            <a:ext cx="2424227"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Current rating system</a:t>
            </a:r>
          </a:p>
        </p:txBody>
      </p:sp>
      <p:sp>
        <p:nvSpPr>
          <p:cNvPr id="4" name="Rectangle: Rounded Corners 3">
            <a:extLst>
              <a:ext uri="{FF2B5EF4-FFF2-40B4-BE49-F238E27FC236}">
                <a16:creationId xmlns:a16="http://schemas.microsoft.com/office/drawing/2014/main" id="{68673036-841B-1513-43CF-C105F963FDD7}"/>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Framework for current system</a:t>
            </a:r>
          </a:p>
        </p:txBody>
      </p:sp>
      <p:sp>
        <p:nvSpPr>
          <p:cNvPr id="5" name="Rectangle: Rounded Corners 4">
            <a:extLst>
              <a:ext uri="{FF2B5EF4-FFF2-40B4-BE49-F238E27FC236}">
                <a16:creationId xmlns:a16="http://schemas.microsoft.com/office/drawing/2014/main" id="{D4C237F0-480A-EC32-1164-1E7472EDA833}"/>
              </a:ext>
            </a:extLst>
          </p:cNvPr>
          <p:cNvSpPr/>
          <p:nvPr/>
        </p:nvSpPr>
        <p:spPr>
          <a:xfrm>
            <a:off x="6889899" y="4898571"/>
            <a:ext cx="2254101"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dirty="0">
                <a:solidFill>
                  <a:schemeClr val="accent1"/>
                </a:solidFill>
              </a:rPr>
              <a:t>Prediction models</a:t>
            </a:r>
          </a:p>
        </p:txBody>
      </p:sp>
    </p:spTree>
    <p:extLst>
      <p:ext uri="{BB962C8B-B14F-4D97-AF65-F5344CB8AC3E}">
        <p14:creationId xmlns:p14="http://schemas.microsoft.com/office/powerpoint/2010/main" val="22032887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07"/>
                                        </p:tgtEl>
                                        <p:attrNameLst>
                                          <p:attrName>style.visibility</p:attrName>
                                        </p:attrNameLst>
                                      </p:cBhvr>
                                      <p:to>
                                        <p:strVal val="visible"/>
                                      </p:to>
                                    </p:set>
                                    <p:anim calcmode="lin" valueType="num">
                                      <p:cBhvr additive="base">
                                        <p:cTn id="7" dur="500" fill="hold"/>
                                        <p:tgtEl>
                                          <p:spTgt spid="407"/>
                                        </p:tgtEl>
                                        <p:attrNameLst>
                                          <p:attrName>ppt_x</p:attrName>
                                        </p:attrNameLst>
                                      </p:cBhvr>
                                      <p:tavLst>
                                        <p:tav tm="0">
                                          <p:val>
                                            <p:strVal val="0-#ppt_w/2"/>
                                          </p:val>
                                        </p:tav>
                                        <p:tav tm="100000">
                                          <p:val>
                                            <p:strVal val="#ppt_x"/>
                                          </p:val>
                                        </p:tav>
                                      </p:tavLst>
                                    </p:anim>
                                    <p:anim calcmode="lin" valueType="num">
                                      <p:cBhvr additive="base">
                                        <p:cTn id="8" dur="500" fill="hold"/>
                                        <p:tgtEl>
                                          <p:spTgt spid="407"/>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426"/>
                                        </p:tgtEl>
                                        <p:attrNameLst>
                                          <p:attrName>style.visibility</p:attrName>
                                        </p:attrNameLst>
                                      </p:cBhvr>
                                      <p:to>
                                        <p:strVal val="visible"/>
                                      </p:to>
                                    </p:set>
                                    <p:anim calcmode="lin" valueType="num">
                                      <p:cBhvr additive="base">
                                        <p:cTn id="11" dur="500" fill="hold"/>
                                        <p:tgtEl>
                                          <p:spTgt spid="426"/>
                                        </p:tgtEl>
                                        <p:attrNameLst>
                                          <p:attrName>ppt_x</p:attrName>
                                        </p:attrNameLst>
                                      </p:cBhvr>
                                      <p:tavLst>
                                        <p:tav tm="0">
                                          <p:val>
                                            <p:strVal val="0-#ppt_w/2"/>
                                          </p:val>
                                        </p:tav>
                                        <p:tav tm="100000">
                                          <p:val>
                                            <p:strVal val="#ppt_x"/>
                                          </p:val>
                                        </p:tav>
                                      </p:tavLst>
                                    </p:anim>
                                    <p:anim calcmode="lin" valueType="num">
                                      <p:cBhvr additive="base">
                                        <p:cTn id="12" dur="500" fill="hold"/>
                                        <p:tgtEl>
                                          <p:spTgt spid="426"/>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18"/>
                                        </p:tgtEl>
                                        <p:attrNameLst>
                                          <p:attrName>style.visibility</p:attrName>
                                        </p:attrNameLst>
                                      </p:cBhvr>
                                      <p:to>
                                        <p:strVal val="visible"/>
                                      </p:to>
                                    </p:set>
                                    <p:anim calcmode="lin" valueType="num">
                                      <p:cBhvr additive="base">
                                        <p:cTn id="15" dur="500" fill="hold"/>
                                        <p:tgtEl>
                                          <p:spTgt spid="418"/>
                                        </p:tgtEl>
                                        <p:attrNameLst>
                                          <p:attrName>ppt_x</p:attrName>
                                        </p:attrNameLst>
                                      </p:cBhvr>
                                      <p:tavLst>
                                        <p:tav tm="0">
                                          <p:val>
                                            <p:strVal val="0-#ppt_w/2"/>
                                          </p:val>
                                        </p:tav>
                                        <p:tav tm="100000">
                                          <p:val>
                                            <p:strVal val="#ppt_x"/>
                                          </p:val>
                                        </p:tav>
                                      </p:tavLst>
                                    </p:anim>
                                    <p:anim calcmode="lin" valueType="num">
                                      <p:cBhvr additive="base">
                                        <p:cTn id="16" dur="500" fill="hold"/>
                                        <p:tgtEl>
                                          <p:spTgt spid="418"/>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427"/>
                                        </p:tgtEl>
                                        <p:attrNameLst>
                                          <p:attrName>style.visibility</p:attrName>
                                        </p:attrNameLst>
                                      </p:cBhvr>
                                      <p:to>
                                        <p:strVal val="visible"/>
                                      </p:to>
                                    </p:set>
                                    <p:anim calcmode="lin" valueType="num">
                                      <p:cBhvr additive="base">
                                        <p:cTn id="19" dur="500" fill="hold"/>
                                        <p:tgtEl>
                                          <p:spTgt spid="427"/>
                                        </p:tgtEl>
                                        <p:attrNameLst>
                                          <p:attrName>ppt_x</p:attrName>
                                        </p:attrNameLst>
                                      </p:cBhvr>
                                      <p:tavLst>
                                        <p:tav tm="0">
                                          <p:val>
                                            <p:strVal val="0-#ppt_w/2"/>
                                          </p:val>
                                        </p:tav>
                                        <p:tav tm="100000">
                                          <p:val>
                                            <p:strVal val="#ppt_x"/>
                                          </p:val>
                                        </p:tav>
                                      </p:tavLst>
                                    </p:anim>
                                    <p:anim calcmode="lin" valueType="num">
                                      <p:cBhvr additive="base">
                                        <p:cTn id="20" dur="500" fill="hold"/>
                                        <p:tgtEl>
                                          <p:spTgt spid="427"/>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425"/>
                                        </p:tgtEl>
                                        <p:attrNameLst>
                                          <p:attrName>style.visibility</p:attrName>
                                        </p:attrNameLst>
                                      </p:cBhvr>
                                      <p:to>
                                        <p:strVal val="visible"/>
                                      </p:to>
                                    </p:set>
                                    <p:anim calcmode="lin" valueType="num">
                                      <p:cBhvr additive="base">
                                        <p:cTn id="23" dur="500" fill="hold"/>
                                        <p:tgtEl>
                                          <p:spTgt spid="425"/>
                                        </p:tgtEl>
                                        <p:attrNameLst>
                                          <p:attrName>ppt_x</p:attrName>
                                        </p:attrNameLst>
                                      </p:cBhvr>
                                      <p:tavLst>
                                        <p:tav tm="0">
                                          <p:val>
                                            <p:strVal val="0-#ppt_w/2"/>
                                          </p:val>
                                        </p:tav>
                                        <p:tav tm="100000">
                                          <p:val>
                                            <p:strVal val="#ppt_x"/>
                                          </p:val>
                                        </p:tav>
                                      </p:tavLst>
                                    </p:anim>
                                    <p:anim calcmode="lin" valueType="num">
                                      <p:cBhvr additive="base">
                                        <p:cTn id="24" dur="500" fill="hold"/>
                                        <p:tgtEl>
                                          <p:spTgt spid="425"/>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434"/>
                                        </p:tgtEl>
                                        <p:attrNameLst>
                                          <p:attrName>style.visibility</p:attrName>
                                        </p:attrNameLst>
                                      </p:cBhvr>
                                      <p:to>
                                        <p:strVal val="visible"/>
                                      </p:to>
                                    </p:set>
                                    <p:anim calcmode="lin" valueType="num">
                                      <p:cBhvr additive="base">
                                        <p:cTn id="27" dur="500" fill="hold"/>
                                        <p:tgtEl>
                                          <p:spTgt spid="434"/>
                                        </p:tgtEl>
                                        <p:attrNameLst>
                                          <p:attrName>ppt_x</p:attrName>
                                        </p:attrNameLst>
                                      </p:cBhvr>
                                      <p:tavLst>
                                        <p:tav tm="0">
                                          <p:val>
                                            <p:strVal val="0-#ppt_w/2"/>
                                          </p:val>
                                        </p:tav>
                                        <p:tav tm="100000">
                                          <p:val>
                                            <p:strVal val="#ppt_x"/>
                                          </p:val>
                                        </p:tav>
                                      </p:tavLst>
                                    </p:anim>
                                    <p:anim calcmode="lin" valueType="num">
                                      <p:cBhvr additive="base">
                                        <p:cTn id="28" dur="500" fill="hold"/>
                                        <p:tgtEl>
                                          <p:spTgt spid="434"/>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406"/>
                                        </p:tgtEl>
                                        <p:attrNameLst>
                                          <p:attrName>style.visibility</p:attrName>
                                        </p:attrNameLst>
                                      </p:cBhvr>
                                      <p:to>
                                        <p:strVal val="visible"/>
                                      </p:to>
                                    </p:set>
                                    <p:anim calcmode="lin" valueType="num">
                                      <p:cBhvr additive="base">
                                        <p:cTn id="31" dur="500" fill="hold"/>
                                        <p:tgtEl>
                                          <p:spTgt spid="406"/>
                                        </p:tgtEl>
                                        <p:attrNameLst>
                                          <p:attrName>ppt_x</p:attrName>
                                        </p:attrNameLst>
                                      </p:cBhvr>
                                      <p:tavLst>
                                        <p:tav tm="0">
                                          <p:val>
                                            <p:strVal val="0-#ppt_w/2"/>
                                          </p:val>
                                        </p:tav>
                                        <p:tav tm="100000">
                                          <p:val>
                                            <p:strVal val="#ppt_x"/>
                                          </p:val>
                                        </p:tav>
                                      </p:tavLst>
                                    </p:anim>
                                    <p:anim calcmode="lin" valueType="num">
                                      <p:cBhvr additive="base">
                                        <p:cTn id="32" dur="500" fill="hold"/>
                                        <p:tgtEl>
                                          <p:spTgt spid="406"/>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419"/>
                                        </p:tgtEl>
                                        <p:attrNameLst>
                                          <p:attrName>style.visibility</p:attrName>
                                        </p:attrNameLst>
                                      </p:cBhvr>
                                      <p:to>
                                        <p:strVal val="visible"/>
                                      </p:to>
                                    </p:set>
                                    <p:anim calcmode="lin" valueType="num">
                                      <p:cBhvr additive="base">
                                        <p:cTn id="35" dur="500" fill="hold"/>
                                        <p:tgtEl>
                                          <p:spTgt spid="419"/>
                                        </p:tgtEl>
                                        <p:attrNameLst>
                                          <p:attrName>ppt_x</p:attrName>
                                        </p:attrNameLst>
                                      </p:cBhvr>
                                      <p:tavLst>
                                        <p:tav tm="0">
                                          <p:val>
                                            <p:strVal val="0-#ppt_w/2"/>
                                          </p:val>
                                        </p:tav>
                                        <p:tav tm="100000">
                                          <p:val>
                                            <p:strVal val="#ppt_x"/>
                                          </p:val>
                                        </p:tav>
                                      </p:tavLst>
                                    </p:anim>
                                    <p:anim calcmode="lin" valueType="num">
                                      <p:cBhvr additive="base">
                                        <p:cTn id="36" dur="500" fill="hold"/>
                                        <p:tgtEl>
                                          <p:spTgt spid="41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422"/>
                                        </p:tgtEl>
                                        <p:attrNameLst>
                                          <p:attrName>style.visibility</p:attrName>
                                        </p:attrNameLst>
                                      </p:cBhvr>
                                      <p:to>
                                        <p:strVal val="visible"/>
                                      </p:to>
                                    </p:set>
                                    <p:anim calcmode="lin" valueType="num">
                                      <p:cBhvr additive="base">
                                        <p:cTn id="39" dur="500" fill="hold"/>
                                        <p:tgtEl>
                                          <p:spTgt spid="422"/>
                                        </p:tgtEl>
                                        <p:attrNameLst>
                                          <p:attrName>ppt_x</p:attrName>
                                        </p:attrNameLst>
                                      </p:cBhvr>
                                      <p:tavLst>
                                        <p:tav tm="0">
                                          <p:val>
                                            <p:strVal val="0-#ppt_w/2"/>
                                          </p:val>
                                        </p:tav>
                                        <p:tav tm="100000">
                                          <p:val>
                                            <p:strVal val="#ppt_x"/>
                                          </p:val>
                                        </p:tav>
                                      </p:tavLst>
                                    </p:anim>
                                    <p:anim calcmode="lin" valueType="num">
                                      <p:cBhvr additive="base">
                                        <p:cTn id="40" dur="500" fill="hold"/>
                                        <p:tgtEl>
                                          <p:spTgt spid="422"/>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453"/>
                                        </p:tgtEl>
                                        <p:attrNameLst>
                                          <p:attrName>style.visibility</p:attrName>
                                        </p:attrNameLst>
                                      </p:cBhvr>
                                      <p:to>
                                        <p:strVal val="visible"/>
                                      </p:to>
                                    </p:set>
                                    <p:anim calcmode="lin" valueType="num">
                                      <p:cBhvr additive="base">
                                        <p:cTn id="43" dur="500" fill="hold"/>
                                        <p:tgtEl>
                                          <p:spTgt spid="453"/>
                                        </p:tgtEl>
                                        <p:attrNameLst>
                                          <p:attrName>ppt_x</p:attrName>
                                        </p:attrNameLst>
                                      </p:cBhvr>
                                      <p:tavLst>
                                        <p:tav tm="0">
                                          <p:val>
                                            <p:strVal val="0-#ppt_w/2"/>
                                          </p:val>
                                        </p:tav>
                                        <p:tav tm="100000">
                                          <p:val>
                                            <p:strVal val="#ppt_x"/>
                                          </p:val>
                                        </p:tav>
                                      </p:tavLst>
                                    </p:anim>
                                    <p:anim calcmode="lin" valueType="num">
                                      <p:cBhvr additive="base">
                                        <p:cTn id="44" dur="500" fill="hold"/>
                                        <p:tgtEl>
                                          <p:spTgt spid="453"/>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420"/>
                                        </p:tgtEl>
                                        <p:attrNameLst>
                                          <p:attrName>style.visibility</p:attrName>
                                        </p:attrNameLst>
                                      </p:cBhvr>
                                      <p:to>
                                        <p:strVal val="visible"/>
                                      </p:to>
                                    </p:set>
                                    <p:anim calcmode="lin" valueType="num">
                                      <p:cBhvr additive="base">
                                        <p:cTn id="47" dur="500" fill="hold"/>
                                        <p:tgtEl>
                                          <p:spTgt spid="420"/>
                                        </p:tgtEl>
                                        <p:attrNameLst>
                                          <p:attrName>ppt_x</p:attrName>
                                        </p:attrNameLst>
                                      </p:cBhvr>
                                      <p:tavLst>
                                        <p:tav tm="0">
                                          <p:val>
                                            <p:strVal val="0-#ppt_w/2"/>
                                          </p:val>
                                        </p:tav>
                                        <p:tav tm="100000">
                                          <p:val>
                                            <p:strVal val="#ppt_x"/>
                                          </p:val>
                                        </p:tav>
                                      </p:tavLst>
                                    </p:anim>
                                    <p:anim calcmode="lin" valueType="num">
                                      <p:cBhvr additive="base">
                                        <p:cTn id="48" dur="500" fill="hold"/>
                                        <p:tgtEl>
                                          <p:spTgt spid="420"/>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431"/>
                                        </p:tgtEl>
                                        <p:attrNameLst>
                                          <p:attrName>style.visibility</p:attrName>
                                        </p:attrNameLst>
                                      </p:cBhvr>
                                      <p:to>
                                        <p:strVal val="visible"/>
                                      </p:to>
                                    </p:set>
                                    <p:anim calcmode="lin" valueType="num">
                                      <p:cBhvr additive="base">
                                        <p:cTn id="51" dur="500" fill="hold"/>
                                        <p:tgtEl>
                                          <p:spTgt spid="431"/>
                                        </p:tgtEl>
                                        <p:attrNameLst>
                                          <p:attrName>ppt_x</p:attrName>
                                        </p:attrNameLst>
                                      </p:cBhvr>
                                      <p:tavLst>
                                        <p:tav tm="0">
                                          <p:val>
                                            <p:strVal val="0-#ppt_w/2"/>
                                          </p:val>
                                        </p:tav>
                                        <p:tav tm="100000">
                                          <p:val>
                                            <p:strVal val="#ppt_x"/>
                                          </p:val>
                                        </p:tav>
                                      </p:tavLst>
                                    </p:anim>
                                    <p:anim calcmode="lin" valueType="num">
                                      <p:cBhvr additive="base">
                                        <p:cTn id="52" dur="500" fill="hold"/>
                                        <p:tgtEl>
                                          <p:spTgt spid="431"/>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424"/>
                                        </p:tgtEl>
                                        <p:attrNameLst>
                                          <p:attrName>style.visibility</p:attrName>
                                        </p:attrNameLst>
                                      </p:cBhvr>
                                      <p:to>
                                        <p:strVal val="visible"/>
                                      </p:to>
                                    </p:set>
                                    <p:anim calcmode="lin" valueType="num">
                                      <p:cBhvr additive="base">
                                        <p:cTn id="55" dur="500" fill="hold"/>
                                        <p:tgtEl>
                                          <p:spTgt spid="424"/>
                                        </p:tgtEl>
                                        <p:attrNameLst>
                                          <p:attrName>ppt_x</p:attrName>
                                        </p:attrNameLst>
                                      </p:cBhvr>
                                      <p:tavLst>
                                        <p:tav tm="0">
                                          <p:val>
                                            <p:strVal val="0-#ppt_w/2"/>
                                          </p:val>
                                        </p:tav>
                                        <p:tav tm="100000">
                                          <p:val>
                                            <p:strVal val="#ppt_x"/>
                                          </p:val>
                                        </p:tav>
                                      </p:tavLst>
                                    </p:anim>
                                    <p:anim calcmode="lin" valueType="num">
                                      <p:cBhvr additive="base">
                                        <p:cTn id="56" dur="500" fill="hold"/>
                                        <p:tgtEl>
                                          <p:spTgt spid="424"/>
                                        </p:tgtEl>
                                        <p:attrNameLst>
                                          <p:attrName>ppt_y</p:attrName>
                                        </p:attrNameLst>
                                      </p:cBhvr>
                                      <p:tavLst>
                                        <p:tav tm="0">
                                          <p:val>
                                            <p:strVal val="#ppt_y"/>
                                          </p:val>
                                        </p:tav>
                                        <p:tav tm="100000">
                                          <p:val>
                                            <p:strVal val="#ppt_y"/>
                                          </p:val>
                                        </p:tav>
                                      </p:tavLst>
                                    </p:anim>
                                  </p:childTnLst>
                                </p:cTn>
                              </p:par>
                              <p:par>
                                <p:cTn id="57" presetID="2" presetClass="entr" presetSubtype="8" fill="hold" grpId="0" nodeType="withEffect">
                                  <p:stCondLst>
                                    <p:cond delay="0"/>
                                  </p:stCondLst>
                                  <p:childTnLst>
                                    <p:set>
                                      <p:cBhvr>
                                        <p:cTn id="58" dur="1" fill="hold">
                                          <p:stCondLst>
                                            <p:cond delay="0"/>
                                          </p:stCondLst>
                                        </p:cTn>
                                        <p:tgtEl>
                                          <p:spTgt spid="405"/>
                                        </p:tgtEl>
                                        <p:attrNameLst>
                                          <p:attrName>style.visibility</p:attrName>
                                        </p:attrNameLst>
                                      </p:cBhvr>
                                      <p:to>
                                        <p:strVal val="visible"/>
                                      </p:to>
                                    </p:set>
                                    <p:anim calcmode="lin" valueType="num">
                                      <p:cBhvr additive="base">
                                        <p:cTn id="59" dur="500" fill="hold"/>
                                        <p:tgtEl>
                                          <p:spTgt spid="405"/>
                                        </p:tgtEl>
                                        <p:attrNameLst>
                                          <p:attrName>ppt_x</p:attrName>
                                        </p:attrNameLst>
                                      </p:cBhvr>
                                      <p:tavLst>
                                        <p:tav tm="0">
                                          <p:val>
                                            <p:strVal val="0-#ppt_w/2"/>
                                          </p:val>
                                        </p:tav>
                                        <p:tav tm="100000">
                                          <p:val>
                                            <p:strVal val="#ppt_x"/>
                                          </p:val>
                                        </p:tav>
                                      </p:tavLst>
                                    </p:anim>
                                    <p:anim calcmode="lin" valueType="num">
                                      <p:cBhvr additive="base">
                                        <p:cTn id="60" dur="500" fill="hold"/>
                                        <p:tgtEl>
                                          <p:spTgt spid="405"/>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408"/>
                                        </p:tgtEl>
                                        <p:attrNameLst>
                                          <p:attrName>style.visibility</p:attrName>
                                        </p:attrNameLst>
                                      </p:cBhvr>
                                      <p:to>
                                        <p:strVal val="visible"/>
                                      </p:to>
                                    </p:set>
                                    <p:anim calcmode="lin" valueType="num">
                                      <p:cBhvr additive="base">
                                        <p:cTn id="63" dur="500" fill="hold"/>
                                        <p:tgtEl>
                                          <p:spTgt spid="408"/>
                                        </p:tgtEl>
                                        <p:attrNameLst>
                                          <p:attrName>ppt_x</p:attrName>
                                        </p:attrNameLst>
                                      </p:cBhvr>
                                      <p:tavLst>
                                        <p:tav tm="0">
                                          <p:val>
                                            <p:strVal val="0-#ppt_w/2"/>
                                          </p:val>
                                        </p:tav>
                                        <p:tav tm="100000">
                                          <p:val>
                                            <p:strVal val="#ppt_x"/>
                                          </p:val>
                                        </p:tav>
                                      </p:tavLst>
                                    </p:anim>
                                    <p:anim calcmode="lin" valueType="num">
                                      <p:cBhvr additive="base">
                                        <p:cTn id="64" dur="500" fill="hold"/>
                                        <p:tgtEl>
                                          <p:spTgt spid="408"/>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0"/>
                                  </p:stCondLst>
                                  <p:childTnLst>
                                    <p:set>
                                      <p:cBhvr>
                                        <p:cTn id="66" dur="1" fill="hold">
                                          <p:stCondLst>
                                            <p:cond delay="0"/>
                                          </p:stCondLst>
                                        </p:cTn>
                                        <p:tgtEl>
                                          <p:spTgt spid="428"/>
                                        </p:tgtEl>
                                        <p:attrNameLst>
                                          <p:attrName>style.visibility</p:attrName>
                                        </p:attrNameLst>
                                      </p:cBhvr>
                                      <p:to>
                                        <p:strVal val="visible"/>
                                      </p:to>
                                    </p:set>
                                    <p:anim calcmode="lin" valueType="num">
                                      <p:cBhvr additive="base">
                                        <p:cTn id="67" dur="500" fill="hold"/>
                                        <p:tgtEl>
                                          <p:spTgt spid="428"/>
                                        </p:tgtEl>
                                        <p:attrNameLst>
                                          <p:attrName>ppt_x</p:attrName>
                                        </p:attrNameLst>
                                      </p:cBhvr>
                                      <p:tavLst>
                                        <p:tav tm="0">
                                          <p:val>
                                            <p:strVal val="0-#ppt_w/2"/>
                                          </p:val>
                                        </p:tav>
                                        <p:tav tm="100000">
                                          <p:val>
                                            <p:strVal val="#ppt_x"/>
                                          </p:val>
                                        </p:tav>
                                      </p:tavLst>
                                    </p:anim>
                                    <p:anim calcmode="lin" valueType="num">
                                      <p:cBhvr additive="base">
                                        <p:cTn id="68" dur="500" fill="hold"/>
                                        <p:tgtEl>
                                          <p:spTgt spid="428"/>
                                        </p:tgtEl>
                                        <p:attrNameLst>
                                          <p:attrName>ppt_y</p:attrName>
                                        </p:attrNameLst>
                                      </p:cBhvr>
                                      <p:tavLst>
                                        <p:tav tm="0">
                                          <p:val>
                                            <p:strVal val="#ppt_y"/>
                                          </p:val>
                                        </p:tav>
                                        <p:tav tm="100000">
                                          <p:val>
                                            <p:strVal val="#ppt_y"/>
                                          </p:val>
                                        </p:tav>
                                      </p:tavLst>
                                    </p:anim>
                                  </p:childTnLst>
                                </p:cTn>
                              </p:par>
                              <p:par>
                                <p:cTn id="69" presetID="2" presetClass="entr" presetSubtype="8" fill="hold" nodeType="withEffect">
                                  <p:stCondLst>
                                    <p:cond delay="0"/>
                                  </p:stCondLst>
                                  <p:childTnLst>
                                    <p:set>
                                      <p:cBhvr>
                                        <p:cTn id="70" dur="1" fill="hold">
                                          <p:stCondLst>
                                            <p:cond delay="0"/>
                                          </p:stCondLst>
                                        </p:cTn>
                                        <p:tgtEl>
                                          <p:spTgt spid="437"/>
                                        </p:tgtEl>
                                        <p:attrNameLst>
                                          <p:attrName>style.visibility</p:attrName>
                                        </p:attrNameLst>
                                      </p:cBhvr>
                                      <p:to>
                                        <p:strVal val="visible"/>
                                      </p:to>
                                    </p:set>
                                    <p:anim calcmode="lin" valueType="num">
                                      <p:cBhvr additive="base">
                                        <p:cTn id="71" dur="500" fill="hold"/>
                                        <p:tgtEl>
                                          <p:spTgt spid="437"/>
                                        </p:tgtEl>
                                        <p:attrNameLst>
                                          <p:attrName>ppt_x</p:attrName>
                                        </p:attrNameLst>
                                      </p:cBhvr>
                                      <p:tavLst>
                                        <p:tav tm="0">
                                          <p:val>
                                            <p:strVal val="0-#ppt_w/2"/>
                                          </p:val>
                                        </p:tav>
                                        <p:tav tm="100000">
                                          <p:val>
                                            <p:strVal val="#ppt_x"/>
                                          </p:val>
                                        </p:tav>
                                      </p:tavLst>
                                    </p:anim>
                                    <p:anim calcmode="lin" valueType="num">
                                      <p:cBhvr additive="base">
                                        <p:cTn id="72" dur="500" fill="hold"/>
                                        <p:tgtEl>
                                          <p:spTgt spid="437"/>
                                        </p:tgtEl>
                                        <p:attrNameLst>
                                          <p:attrName>ppt_y</p:attrName>
                                        </p:attrNameLst>
                                      </p:cBhvr>
                                      <p:tavLst>
                                        <p:tav tm="0">
                                          <p:val>
                                            <p:strVal val="#ppt_y"/>
                                          </p:val>
                                        </p:tav>
                                        <p:tav tm="100000">
                                          <p:val>
                                            <p:strVal val="#ppt_y"/>
                                          </p:val>
                                        </p:tav>
                                      </p:tavLst>
                                    </p:anim>
                                  </p:childTnLst>
                                </p:cTn>
                              </p:par>
                              <p:par>
                                <p:cTn id="73" presetID="2" presetClass="entr" presetSubtype="8" fill="hold" nodeType="withEffect">
                                  <p:stCondLst>
                                    <p:cond delay="0"/>
                                  </p:stCondLst>
                                  <p:childTnLst>
                                    <p:set>
                                      <p:cBhvr>
                                        <p:cTn id="74" dur="1" fill="hold">
                                          <p:stCondLst>
                                            <p:cond delay="0"/>
                                          </p:stCondLst>
                                        </p:cTn>
                                        <p:tgtEl>
                                          <p:spTgt spid="433"/>
                                        </p:tgtEl>
                                        <p:attrNameLst>
                                          <p:attrName>style.visibility</p:attrName>
                                        </p:attrNameLst>
                                      </p:cBhvr>
                                      <p:to>
                                        <p:strVal val="visible"/>
                                      </p:to>
                                    </p:set>
                                    <p:anim calcmode="lin" valueType="num">
                                      <p:cBhvr additive="base">
                                        <p:cTn id="75" dur="500" fill="hold"/>
                                        <p:tgtEl>
                                          <p:spTgt spid="433"/>
                                        </p:tgtEl>
                                        <p:attrNameLst>
                                          <p:attrName>ppt_x</p:attrName>
                                        </p:attrNameLst>
                                      </p:cBhvr>
                                      <p:tavLst>
                                        <p:tav tm="0">
                                          <p:val>
                                            <p:strVal val="0-#ppt_w/2"/>
                                          </p:val>
                                        </p:tav>
                                        <p:tav tm="100000">
                                          <p:val>
                                            <p:strVal val="#ppt_x"/>
                                          </p:val>
                                        </p:tav>
                                      </p:tavLst>
                                    </p:anim>
                                    <p:anim calcmode="lin" valueType="num">
                                      <p:cBhvr additive="base">
                                        <p:cTn id="76" dur="500" fill="hold"/>
                                        <p:tgtEl>
                                          <p:spTgt spid="433"/>
                                        </p:tgtEl>
                                        <p:attrNameLst>
                                          <p:attrName>ppt_y</p:attrName>
                                        </p:attrNameLst>
                                      </p:cBhvr>
                                      <p:tavLst>
                                        <p:tav tm="0">
                                          <p:val>
                                            <p:strVal val="#ppt_y"/>
                                          </p:val>
                                        </p:tav>
                                        <p:tav tm="100000">
                                          <p:val>
                                            <p:strVal val="#ppt_y"/>
                                          </p:val>
                                        </p:tav>
                                      </p:tavLst>
                                    </p:anim>
                                  </p:childTnLst>
                                </p:cTn>
                              </p:par>
                              <p:par>
                                <p:cTn id="77" presetID="2" presetClass="entr" presetSubtype="8" fill="hold" grpId="0" nodeType="withEffect">
                                  <p:stCondLst>
                                    <p:cond delay="0"/>
                                  </p:stCondLst>
                                  <p:childTnLst>
                                    <p:set>
                                      <p:cBhvr>
                                        <p:cTn id="78" dur="1" fill="hold">
                                          <p:stCondLst>
                                            <p:cond delay="0"/>
                                          </p:stCondLst>
                                        </p:cTn>
                                        <p:tgtEl>
                                          <p:spTgt spid="423"/>
                                        </p:tgtEl>
                                        <p:attrNameLst>
                                          <p:attrName>style.visibility</p:attrName>
                                        </p:attrNameLst>
                                      </p:cBhvr>
                                      <p:to>
                                        <p:strVal val="visible"/>
                                      </p:to>
                                    </p:set>
                                    <p:anim calcmode="lin" valueType="num">
                                      <p:cBhvr additive="base">
                                        <p:cTn id="79" dur="500" fill="hold"/>
                                        <p:tgtEl>
                                          <p:spTgt spid="423"/>
                                        </p:tgtEl>
                                        <p:attrNameLst>
                                          <p:attrName>ppt_x</p:attrName>
                                        </p:attrNameLst>
                                      </p:cBhvr>
                                      <p:tavLst>
                                        <p:tav tm="0">
                                          <p:val>
                                            <p:strVal val="0-#ppt_w/2"/>
                                          </p:val>
                                        </p:tav>
                                        <p:tav tm="100000">
                                          <p:val>
                                            <p:strVal val="#ppt_x"/>
                                          </p:val>
                                        </p:tav>
                                      </p:tavLst>
                                    </p:anim>
                                    <p:anim calcmode="lin" valueType="num">
                                      <p:cBhvr additive="base">
                                        <p:cTn id="80" dur="500" fill="hold"/>
                                        <p:tgtEl>
                                          <p:spTgt spid="423"/>
                                        </p:tgtEl>
                                        <p:attrNameLst>
                                          <p:attrName>ppt_y</p:attrName>
                                        </p:attrNameLst>
                                      </p:cBhvr>
                                      <p:tavLst>
                                        <p:tav tm="0">
                                          <p:val>
                                            <p:strVal val="#ppt_y"/>
                                          </p:val>
                                        </p:tav>
                                        <p:tav tm="100000">
                                          <p:val>
                                            <p:strVal val="#ppt_y"/>
                                          </p:val>
                                        </p:tav>
                                      </p:tavLst>
                                    </p:anim>
                                  </p:childTnLst>
                                </p:cTn>
                              </p:par>
                              <p:par>
                                <p:cTn id="81" presetID="2" presetClass="entr" presetSubtype="8" fill="hold" nodeType="withEffect">
                                  <p:stCondLst>
                                    <p:cond delay="0"/>
                                  </p:stCondLst>
                                  <p:childTnLst>
                                    <p:set>
                                      <p:cBhvr>
                                        <p:cTn id="82" dur="1" fill="hold">
                                          <p:stCondLst>
                                            <p:cond delay="0"/>
                                          </p:stCondLst>
                                        </p:cTn>
                                        <p:tgtEl>
                                          <p:spTgt spid="432"/>
                                        </p:tgtEl>
                                        <p:attrNameLst>
                                          <p:attrName>style.visibility</p:attrName>
                                        </p:attrNameLst>
                                      </p:cBhvr>
                                      <p:to>
                                        <p:strVal val="visible"/>
                                      </p:to>
                                    </p:set>
                                    <p:anim calcmode="lin" valueType="num">
                                      <p:cBhvr additive="base">
                                        <p:cTn id="83" dur="500" fill="hold"/>
                                        <p:tgtEl>
                                          <p:spTgt spid="432"/>
                                        </p:tgtEl>
                                        <p:attrNameLst>
                                          <p:attrName>ppt_x</p:attrName>
                                        </p:attrNameLst>
                                      </p:cBhvr>
                                      <p:tavLst>
                                        <p:tav tm="0">
                                          <p:val>
                                            <p:strVal val="0-#ppt_w/2"/>
                                          </p:val>
                                        </p:tav>
                                        <p:tav tm="100000">
                                          <p:val>
                                            <p:strVal val="#ppt_x"/>
                                          </p:val>
                                        </p:tav>
                                      </p:tavLst>
                                    </p:anim>
                                    <p:anim calcmode="lin" valueType="num">
                                      <p:cBhvr additive="base">
                                        <p:cTn id="84" dur="500" fill="hold"/>
                                        <p:tgtEl>
                                          <p:spTgt spid="432"/>
                                        </p:tgtEl>
                                        <p:attrNameLst>
                                          <p:attrName>ppt_y</p:attrName>
                                        </p:attrNameLst>
                                      </p:cBhvr>
                                      <p:tavLst>
                                        <p:tav tm="0">
                                          <p:val>
                                            <p:strVal val="#ppt_y"/>
                                          </p:val>
                                        </p:tav>
                                        <p:tav tm="100000">
                                          <p:val>
                                            <p:strVal val="#ppt_y"/>
                                          </p:val>
                                        </p:tav>
                                      </p:tavLst>
                                    </p:anim>
                                  </p:childTnLst>
                                </p:cTn>
                              </p:par>
                              <p:par>
                                <p:cTn id="85" presetID="2" presetClass="entr" presetSubtype="8" fill="hold" grpId="0" nodeType="withEffect">
                                  <p:stCondLst>
                                    <p:cond delay="0"/>
                                  </p:stCondLst>
                                  <p:childTnLst>
                                    <p:set>
                                      <p:cBhvr>
                                        <p:cTn id="86" dur="1" fill="hold">
                                          <p:stCondLst>
                                            <p:cond delay="0"/>
                                          </p:stCondLst>
                                        </p:cTn>
                                        <p:tgtEl>
                                          <p:spTgt spid="421"/>
                                        </p:tgtEl>
                                        <p:attrNameLst>
                                          <p:attrName>style.visibility</p:attrName>
                                        </p:attrNameLst>
                                      </p:cBhvr>
                                      <p:to>
                                        <p:strVal val="visible"/>
                                      </p:to>
                                    </p:set>
                                    <p:anim calcmode="lin" valueType="num">
                                      <p:cBhvr additive="base">
                                        <p:cTn id="87" dur="500" fill="hold"/>
                                        <p:tgtEl>
                                          <p:spTgt spid="421"/>
                                        </p:tgtEl>
                                        <p:attrNameLst>
                                          <p:attrName>ppt_x</p:attrName>
                                        </p:attrNameLst>
                                      </p:cBhvr>
                                      <p:tavLst>
                                        <p:tav tm="0">
                                          <p:val>
                                            <p:strVal val="0-#ppt_w/2"/>
                                          </p:val>
                                        </p:tav>
                                        <p:tav tm="100000">
                                          <p:val>
                                            <p:strVal val="#ppt_x"/>
                                          </p:val>
                                        </p:tav>
                                      </p:tavLst>
                                    </p:anim>
                                    <p:anim calcmode="lin" valueType="num">
                                      <p:cBhvr additive="base">
                                        <p:cTn id="88" dur="500" fill="hold"/>
                                        <p:tgtEl>
                                          <p:spTgt spid="421"/>
                                        </p:tgtEl>
                                        <p:attrNameLst>
                                          <p:attrName>ppt_y</p:attrName>
                                        </p:attrNameLst>
                                      </p:cBhvr>
                                      <p:tavLst>
                                        <p:tav tm="0">
                                          <p:val>
                                            <p:strVal val="#ppt_y"/>
                                          </p:val>
                                        </p:tav>
                                        <p:tav tm="100000">
                                          <p:val>
                                            <p:strVal val="#ppt_y"/>
                                          </p:val>
                                        </p:tav>
                                      </p:tavLst>
                                    </p:anim>
                                  </p:childTnLst>
                                </p:cTn>
                              </p:par>
                              <p:par>
                                <p:cTn id="89" presetID="2" presetClass="entr" presetSubtype="8" fill="hold" nodeType="withEffect">
                                  <p:stCondLst>
                                    <p:cond delay="0"/>
                                  </p:stCondLst>
                                  <p:childTnLst>
                                    <p:set>
                                      <p:cBhvr>
                                        <p:cTn id="90" dur="1" fill="hold">
                                          <p:stCondLst>
                                            <p:cond delay="0"/>
                                          </p:stCondLst>
                                        </p:cTn>
                                        <p:tgtEl>
                                          <p:spTgt spid="429"/>
                                        </p:tgtEl>
                                        <p:attrNameLst>
                                          <p:attrName>style.visibility</p:attrName>
                                        </p:attrNameLst>
                                      </p:cBhvr>
                                      <p:to>
                                        <p:strVal val="visible"/>
                                      </p:to>
                                    </p:set>
                                    <p:anim calcmode="lin" valueType="num">
                                      <p:cBhvr additive="base">
                                        <p:cTn id="91" dur="500" fill="hold"/>
                                        <p:tgtEl>
                                          <p:spTgt spid="429"/>
                                        </p:tgtEl>
                                        <p:attrNameLst>
                                          <p:attrName>ppt_x</p:attrName>
                                        </p:attrNameLst>
                                      </p:cBhvr>
                                      <p:tavLst>
                                        <p:tav tm="0">
                                          <p:val>
                                            <p:strVal val="0-#ppt_w/2"/>
                                          </p:val>
                                        </p:tav>
                                        <p:tav tm="100000">
                                          <p:val>
                                            <p:strVal val="#ppt_x"/>
                                          </p:val>
                                        </p:tav>
                                      </p:tavLst>
                                    </p:anim>
                                    <p:anim calcmode="lin" valueType="num">
                                      <p:cBhvr additive="base">
                                        <p:cTn id="92" dur="500" fill="hold"/>
                                        <p:tgtEl>
                                          <p:spTgt spid="429"/>
                                        </p:tgtEl>
                                        <p:attrNameLst>
                                          <p:attrName>ppt_y</p:attrName>
                                        </p:attrNameLst>
                                      </p:cBhvr>
                                      <p:tavLst>
                                        <p:tav tm="0">
                                          <p:val>
                                            <p:strVal val="#ppt_y"/>
                                          </p:val>
                                        </p:tav>
                                        <p:tav tm="100000">
                                          <p:val>
                                            <p:strVal val="#ppt_y"/>
                                          </p:val>
                                        </p:tav>
                                      </p:tavLst>
                                    </p:anim>
                                  </p:childTnLst>
                                </p:cTn>
                              </p:par>
                              <p:par>
                                <p:cTn id="93" presetID="2" presetClass="entr" presetSubtype="8" fill="hold" nodeType="withEffect">
                                  <p:stCondLst>
                                    <p:cond delay="0"/>
                                  </p:stCondLst>
                                  <p:childTnLst>
                                    <p:set>
                                      <p:cBhvr>
                                        <p:cTn id="94" dur="1" fill="hold">
                                          <p:stCondLst>
                                            <p:cond delay="0"/>
                                          </p:stCondLst>
                                        </p:cTn>
                                        <p:tgtEl>
                                          <p:spTgt spid="430"/>
                                        </p:tgtEl>
                                        <p:attrNameLst>
                                          <p:attrName>style.visibility</p:attrName>
                                        </p:attrNameLst>
                                      </p:cBhvr>
                                      <p:to>
                                        <p:strVal val="visible"/>
                                      </p:to>
                                    </p:set>
                                    <p:anim calcmode="lin" valueType="num">
                                      <p:cBhvr additive="base">
                                        <p:cTn id="95" dur="500" fill="hold"/>
                                        <p:tgtEl>
                                          <p:spTgt spid="430"/>
                                        </p:tgtEl>
                                        <p:attrNameLst>
                                          <p:attrName>ppt_x</p:attrName>
                                        </p:attrNameLst>
                                      </p:cBhvr>
                                      <p:tavLst>
                                        <p:tav tm="0">
                                          <p:val>
                                            <p:strVal val="0-#ppt_w/2"/>
                                          </p:val>
                                        </p:tav>
                                        <p:tav tm="100000">
                                          <p:val>
                                            <p:strVal val="#ppt_x"/>
                                          </p:val>
                                        </p:tav>
                                      </p:tavLst>
                                    </p:anim>
                                    <p:anim calcmode="lin" valueType="num">
                                      <p:cBhvr additive="base">
                                        <p:cTn id="96" dur="500" fill="hold"/>
                                        <p:tgtEl>
                                          <p:spTgt spid="430"/>
                                        </p:tgtEl>
                                        <p:attrNameLst>
                                          <p:attrName>ppt_y</p:attrName>
                                        </p:attrNameLst>
                                      </p:cBhvr>
                                      <p:tavLst>
                                        <p:tav tm="0">
                                          <p:val>
                                            <p:strVal val="#ppt_y"/>
                                          </p:val>
                                        </p:tav>
                                        <p:tav tm="100000">
                                          <p:val>
                                            <p:strVal val="#ppt_y"/>
                                          </p:val>
                                        </p:tav>
                                      </p:tavLst>
                                    </p:anim>
                                  </p:childTnLst>
                                </p:cTn>
                              </p:par>
                              <p:par>
                                <p:cTn id="97" presetID="2" presetClass="entr" presetSubtype="8" fill="hold" nodeType="withEffect">
                                  <p:stCondLst>
                                    <p:cond delay="0"/>
                                  </p:stCondLst>
                                  <p:childTnLst>
                                    <p:set>
                                      <p:cBhvr>
                                        <p:cTn id="98" dur="1" fill="hold">
                                          <p:stCondLst>
                                            <p:cond delay="0"/>
                                          </p:stCondLst>
                                        </p:cTn>
                                        <p:tgtEl>
                                          <p:spTgt spid="436"/>
                                        </p:tgtEl>
                                        <p:attrNameLst>
                                          <p:attrName>style.visibility</p:attrName>
                                        </p:attrNameLst>
                                      </p:cBhvr>
                                      <p:to>
                                        <p:strVal val="visible"/>
                                      </p:to>
                                    </p:set>
                                    <p:anim calcmode="lin" valueType="num">
                                      <p:cBhvr additive="base">
                                        <p:cTn id="99" dur="500" fill="hold"/>
                                        <p:tgtEl>
                                          <p:spTgt spid="436"/>
                                        </p:tgtEl>
                                        <p:attrNameLst>
                                          <p:attrName>ppt_x</p:attrName>
                                        </p:attrNameLst>
                                      </p:cBhvr>
                                      <p:tavLst>
                                        <p:tav tm="0">
                                          <p:val>
                                            <p:strVal val="0-#ppt_w/2"/>
                                          </p:val>
                                        </p:tav>
                                        <p:tav tm="100000">
                                          <p:val>
                                            <p:strVal val="#ppt_x"/>
                                          </p:val>
                                        </p:tav>
                                      </p:tavLst>
                                    </p:anim>
                                    <p:anim calcmode="lin" valueType="num">
                                      <p:cBhvr additive="base">
                                        <p:cTn id="100" dur="500" fill="hold"/>
                                        <p:tgtEl>
                                          <p:spTgt spid="436"/>
                                        </p:tgtEl>
                                        <p:attrNameLst>
                                          <p:attrName>ppt_y</p:attrName>
                                        </p:attrNameLst>
                                      </p:cBhvr>
                                      <p:tavLst>
                                        <p:tav tm="0">
                                          <p:val>
                                            <p:strVal val="#ppt_y"/>
                                          </p:val>
                                        </p:tav>
                                        <p:tav tm="100000">
                                          <p:val>
                                            <p:strVal val="#ppt_y"/>
                                          </p:val>
                                        </p:tav>
                                      </p:tavLst>
                                    </p:anim>
                                  </p:childTnLst>
                                </p:cTn>
                              </p:par>
                              <p:par>
                                <p:cTn id="101" presetID="2" presetClass="entr" presetSubtype="8" fill="hold" nodeType="withEffect">
                                  <p:stCondLst>
                                    <p:cond delay="0"/>
                                  </p:stCondLst>
                                  <p:childTnLst>
                                    <p:set>
                                      <p:cBhvr>
                                        <p:cTn id="102" dur="1" fill="hold">
                                          <p:stCondLst>
                                            <p:cond delay="0"/>
                                          </p:stCondLst>
                                        </p:cTn>
                                        <p:tgtEl>
                                          <p:spTgt spid="448"/>
                                        </p:tgtEl>
                                        <p:attrNameLst>
                                          <p:attrName>style.visibility</p:attrName>
                                        </p:attrNameLst>
                                      </p:cBhvr>
                                      <p:to>
                                        <p:strVal val="visible"/>
                                      </p:to>
                                    </p:set>
                                    <p:anim calcmode="lin" valueType="num">
                                      <p:cBhvr additive="base">
                                        <p:cTn id="103" dur="500" fill="hold"/>
                                        <p:tgtEl>
                                          <p:spTgt spid="448"/>
                                        </p:tgtEl>
                                        <p:attrNameLst>
                                          <p:attrName>ppt_x</p:attrName>
                                        </p:attrNameLst>
                                      </p:cBhvr>
                                      <p:tavLst>
                                        <p:tav tm="0">
                                          <p:val>
                                            <p:strVal val="0-#ppt_w/2"/>
                                          </p:val>
                                        </p:tav>
                                        <p:tav tm="100000">
                                          <p:val>
                                            <p:strVal val="#ppt_x"/>
                                          </p:val>
                                        </p:tav>
                                      </p:tavLst>
                                    </p:anim>
                                    <p:anim calcmode="lin" valueType="num">
                                      <p:cBhvr additive="base">
                                        <p:cTn id="104" dur="500" fill="hold"/>
                                        <p:tgtEl>
                                          <p:spTgt spid="448"/>
                                        </p:tgtEl>
                                        <p:attrNameLst>
                                          <p:attrName>ppt_y</p:attrName>
                                        </p:attrNameLst>
                                      </p:cBhvr>
                                      <p:tavLst>
                                        <p:tav tm="0">
                                          <p:val>
                                            <p:strVal val="#ppt_y"/>
                                          </p:val>
                                        </p:tav>
                                        <p:tav tm="100000">
                                          <p:val>
                                            <p:strVal val="#ppt_y"/>
                                          </p:val>
                                        </p:tav>
                                      </p:tavLst>
                                    </p:anim>
                                  </p:childTnLst>
                                </p:cTn>
                              </p:par>
                              <p:par>
                                <p:cTn id="105" presetID="2" presetClass="entr" presetSubtype="8" fill="hold" nodeType="withEffect">
                                  <p:stCondLst>
                                    <p:cond delay="0"/>
                                  </p:stCondLst>
                                  <p:childTnLst>
                                    <p:set>
                                      <p:cBhvr>
                                        <p:cTn id="106" dur="1" fill="hold">
                                          <p:stCondLst>
                                            <p:cond delay="0"/>
                                          </p:stCondLst>
                                        </p:cTn>
                                        <p:tgtEl>
                                          <p:spTgt spid="435"/>
                                        </p:tgtEl>
                                        <p:attrNameLst>
                                          <p:attrName>style.visibility</p:attrName>
                                        </p:attrNameLst>
                                      </p:cBhvr>
                                      <p:to>
                                        <p:strVal val="visible"/>
                                      </p:to>
                                    </p:set>
                                    <p:anim calcmode="lin" valueType="num">
                                      <p:cBhvr additive="base">
                                        <p:cTn id="107" dur="500" fill="hold"/>
                                        <p:tgtEl>
                                          <p:spTgt spid="435"/>
                                        </p:tgtEl>
                                        <p:attrNameLst>
                                          <p:attrName>ppt_x</p:attrName>
                                        </p:attrNameLst>
                                      </p:cBhvr>
                                      <p:tavLst>
                                        <p:tav tm="0">
                                          <p:val>
                                            <p:strVal val="0-#ppt_w/2"/>
                                          </p:val>
                                        </p:tav>
                                        <p:tav tm="100000">
                                          <p:val>
                                            <p:strVal val="#ppt_x"/>
                                          </p:val>
                                        </p:tav>
                                      </p:tavLst>
                                    </p:anim>
                                    <p:anim calcmode="lin" valueType="num">
                                      <p:cBhvr additive="base">
                                        <p:cTn id="108" dur="500" fill="hold"/>
                                        <p:tgtEl>
                                          <p:spTgt spid="4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5" grpId="0" animBg="1"/>
      <p:bldP spid="406" grpId="0" animBg="1"/>
      <p:bldP spid="407" grpId="0" animBg="1"/>
      <p:bldP spid="418" grpId="0"/>
      <p:bldP spid="419" grpId="0"/>
      <p:bldP spid="420" grpId="0"/>
      <p:bldP spid="421" grpId="0"/>
      <p:bldP spid="422" grpId="0"/>
      <p:bldP spid="423" grpId="0"/>
      <p:bldP spid="424" grpId="0"/>
      <p:bldP spid="42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2"/>
          <p:cNvSpPr txBox="1">
            <a:spLocks noGrp="1"/>
          </p:cNvSpPr>
          <p:nvPr>
            <p:ph type="title"/>
          </p:nvPr>
        </p:nvSpPr>
        <p:spPr>
          <a:xfrm>
            <a:off x="720725" y="444500"/>
            <a:ext cx="7702550" cy="573088"/>
          </a:xfrm>
        </p:spPr>
        <p:txBody>
          <a:bodyPr spcFirstLastPara="1" wrap="square" lIns="91425" tIns="91425" rIns="91425" bIns="91425" anchor="t" anchorCtr="0">
            <a:noAutofit/>
          </a:bodyPr>
          <a:lstStyle/>
          <a:p>
            <a:pPr lvl="0"/>
            <a:r>
              <a:rPr lang="en" altLang="zh-CN"/>
              <a:t>Data Preparation</a:t>
            </a:r>
            <a:endParaRPr lang="en-CA"/>
          </a:p>
        </p:txBody>
      </p:sp>
      <p:sp>
        <p:nvSpPr>
          <p:cNvPr id="25" name="Google Shape;341;p38">
            <a:extLst>
              <a:ext uri="{FF2B5EF4-FFF2-40B4-BE49-F238E27FC236}">
                <a16:creationId xmlns:a16="http://schemas.microsoft.com/office/drawing/2014/main" id="{8F5B5717-3A42-9B3C-2725-67DDE4E27ED4}"/>
              </a:ext>
            </a:extLst>
          </p:cNvPr>
          <p:cNvSpPr txBox="1">
            <a:spLocks/>
          </p:cNvSpPr>
          <p:nvPr/>
        </p:nvSpPr>
        <p:spPr>
          <a:xfrm>
            <a:off x="720725" y="941297"/>
            <a:ext cx="3851276" cy="3413528"/>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endParaRPr lang="en-US" sz="1200">
              <a:solidFill>
                <a:schemeClr val="dk1"/>
              </a:solidFill>
              <a:latin typeface="Onest"/>
              <a:sym typeface="Onest"/>
            </a:endParaRPr>
          </a:p>
          <a:p>
            <a:pPr marL="171450" indent="-171450" algn="just">
              <a:lnSpc>
                <a:spcPct val="150000"/>
              </a:lnSpc>
              <a:buFont typeface="Arial" panose="020B0604020202020204" pitchFamily="34" charset="0"/>
              <a:buChar char="•"/>
            </a:pPr>
            <a:r>
              <a:rPr lang="en-US" sz="1200" b="1">
                <a:solidFill>
                  <a:schemeClr val="dk1"/>
                </a:solidFill>
                <a:latin typeface="Onest"/>
                <a:sym typeface="Onest"/>
              </a:rPr>
              <a:t>Data Cleaning: </a:t>
            </a:r>
          </a:p>
          <a:p>
            <a:pPr marL="171450" lvl="1" indent="-171450" algn="just">
              <a:lnSpc>
                <a:spcPct val="150000"/>
              </a:lnSpc>
              <a:buFont typeface="Arial" panose="020B0604020202020204" pitchFamily="34" charset="0"/>
              <a:buChar char="•"/>
            </a:pPr>
            <a:r>
              <a:rPr lang="en-US" sz="1200">
                <a:solidFill>
                  <a:schemeClr val="dk1"/>
                </a:solidFill>
                <a:latin typeface="Onest"/>
                <a:sym typeface="Onest"/>
              </a:rPr>
              <a:t>Dropped missing or useless values, unnecessary columns (e.g., name, release date).</a:t>
            </a:r>
          </a:p>
          <a:p>
            <a:pPr marL="171450" indent="-171450" algn="just">
              <a:lnSpc>
                <a:spcPct val="150000"/>
              </a:lnSpc>
              <a:buFont typeface="Arial" panose="020B0604020202020204" pitchFamily="34" charset="0"/>
              <a:buChar char="•"/>
            </a:pPr>
            <a:r>
              <a:rPr lang="en-US" sz="1200">
                <a:solidFill>
                  <a:schemeClr val="dk1"/>
                </a:solidFill>
                <a:latin typeface="Onest"/>
                <a:sym typeface="Onest"/>
              </a:rPr>
              <a:t>Categorical variable handling: select top 10 and “others” (e.g., directors, companies).</a:t>
            </a:r>
          </a:p>
          <a:p>
            <a:pPr marL="171450" indent="-171450" algn="just">
              <a:lnSpc>
                <a:spcPct val="150000"/>
              </a:lnSpc>
              <a:buFont typeface="Arial" panose="020B0604020202020204" pitchFamily="34" charset="0"/>
              <a:buChar char="•"/>
            </a:pPr>
            <a:r>
              <a:rPr lang="en-US" sz="1200" b="1">
                <a:solidFill>
                  <a:schemeClr val="dk1"/>
                </a:solidFill>
                <a:latin typeface="Onest"/>
                <a:sym typeface="Onest"/>
              </a:rPr>
              <a:t>New Columns: </a:t>
            </a:r>
          </a:p>
          <a:p>
            <a:pPr marL="171450" indent="-171450" algn="just">
              <a:lnSpc>
                <a:spcPct val="150000"/>
              </a:lnSpc>
              <a:buFont typeface="Arial" panose="020B0604020202020204" pitchFamily="34" charset="0"/>
              <a:buChar char="•"/>
            </a:pPr>
            <a:r>
              <a:rPr lang="en-US" sz="1200">
                <a:solidFill>
                  <a:schemeClr val="dk1"/>
                </a:solidFill>
                <a:latin typeface="Onest"/>
                <a:sym typeface="Onest"/>
              </a:rPr>
              <a:t>Created a "Profit" column by subtracting budget from gross revenue.</a:t>
            </a:r>
          </a:p>
          <a:p>
            <a:pPr marL="171450" indent="-171450" algn="just">
              <a:lnSpc>
                <a:spcPct val="150000"/>
              </a:lnSpc>
              <a:buFont typeface="Arial" panose="020B0604020202020204" pitchFamily="34" charset="0"/>
              <a:buChar char="•"/>
            </a:pPr>
            <a:r>
              <a:rPr lang="en-US" sz="1200" b="1">
                <a:solidFill>
                  <a:schemeClr val="dk1"/>
                </a:solidFill>
                <a:latin typeface="Onest"/>
                <a:sym typeface="Onest"/>
              </a:rPr>
              <a:t>Data Split: </a:t>
            </a:r>
          </a:p>
          <a:p>
            <a:pPr marL="171450" indent="-171450" algn="just">
              <a:lnSpc>
                <a:spcPct val="150000"/>
              </a:lnSpc>
              <a:buFont typeface="Arial" panose="020B0604020202020204" pitchFamily="34" charset="0"/>
              <a:buChar char="•"/>
            </a:pPr>
            <a:r>
              <a:rPr lang="en-US" sz="1200">
                <a:solidFill>
                  <a:schemeClr val="dk1"/>
                </a:solidFill>
                <a:latin typeface="Onest"/>
                <a:sym typeface="Onest"/>
              </a:rPr>
              <a:t>80% training, 20% testing.</a:t>
            </a:r>
          </a:p>
        </p:txBody>
      </p:sp>
      <p:sp>
        <p:nvSpPr>
          <p:cNvPr id="7" name="Rectangle: Rounded Corners 2">
            <a:extLst>
              <a:ext uri="{FF2B5EF4-FFF2-40B4-BE49-F238E27FC236}">
                <a16:creationId xmlns:a16="http://schemas.microsoft.com/office/drawing/2014/main" id="{A8FAACFC-AF3D-3C42-D4A8-6BDD989882FE}"/>
              </a:ext>
            </a:extLst>
          </p:cNvPr>
          <p:cNvSpPr/>
          <p:nvPr/>
        </p:nvSpPr>
        <p:spPr>
          <a:xfrm>
            <a:off x="0"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a:solidFill>
                  <a:schemeClr val="accent1"/>
                </a:solidFill>
              </a:rPr>
              <a:t>Business/ data </a:t>
            </a:r>
            <a:br>
              <a:rPr lang="en-CA" sz="1000">
                <a:solidFill>
                  <a:schemeClr val="accent1"/>
                </a:solidFill>
              </a:rPr>
            </a:br>
            <a:r>
              <a:rPr lang="en-CA" sz="1000">
                <a:solidFill>
                  <a:schemeClr val="accent1"/>
                </a:solidFill>
              </a:rPr>
              <a:t>Understanding </a:t>
            </a:r>
          </a:p>
        </p:txBody>
      </p:sp>
      <p:sp>
        <p:nvSpPr>
          <p:cNvPr id="8" name="Rectangle: Rounded Corners 3">
            <a:extLst>
              <a:ext uri="{FF2B5EF4-FFF2-40B4-BE49-F238E27FC236}">
                <a16:creationId xmlns:a16="http://schemas.microsoft.com/office/drawing/2014/main" id="{4190FC44-191F-9BEF-E9BC-F26BFB83A60E}"/>
              </a:ext>
            </a:extLst>
          </p:cNvPr>
          <p:cNvSpPr/>
          <p:nvPr/>
        </p:nvSpPr>
        <p:spPr>
          <a:xfrm>
            <a:off x="2254101" y="4898571"/>
            <a:ext cx="2424227"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a:solidFill>
                  <a:schemeClr val="accent1"/>
                </a:solidFill>
              </a:rPr>
              <a:t>Modeling Approach</a:t>
            </a:r>
          </a:p>
        </p:txBody>
      </p:sp>
      <p:sp>
        <p:nvSpPr>
          <p:cNvPr id="10" name="Rectangle: Rounded Corners 4">
            <a:extLst>
              <a:ext uri="{FF2B5EF4-FFF2-40B4-BE49-F238E27FC236}">
                <a16:creationId xmlns:a16="http://schemas.microsoft.com/office/drawing/2014/main" id="{253DF23F-10DB-68B2-EDFF-B142B8DED158}"/>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a:solidFill>
                  <a:schemeClr val="accent1"/>
                </a:solidFill>
              </a:rPr>
              <a:t>Evaluation</a:t>
            </a:r>
            <a:endParaRPr lang="en-CA" sz="1000">
              <a:solidFill>
                <a:schemeClr val="accent1"/>
              </a:solidFill>
            </a:endParaRPr>
          </a:p>
        </p:txBody>
      </p:sp>
      <p:sp>
        <p:nvSpPr>
          <p:cNvPr id="11" name="Rectangle: Rounded Corners 5">
            <a:extLst>
              <a:ext uri="{FF2B5EF4-FFF2-40B4-BE49-F238E27FC236}">
                <a16:creationId xmlns:a16="http://schemas.microsoft.com/office/drawing/2014/main" id="{98C6DC2E-0F30-B20B-4DC7-07B0CD9DF3F2}"/>
              </a:ext>
            </a:extLst>
          </p:cNvPr>
          <p:cNvSpPr/>
          <p:nvPr/>
        </p:nvSpPr>
        <p:spPr>
          <a:xfrm>
            <a:off x="6889899"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a:solidFill>
                  <a:schemeClr val="accent1"/>
                </a:solidFill>
              </a:rPr>
              <a:t>Deployment</a:t>
            </a:r>
            <a:endParaRPr lang="en-CA" altLang="zh-CN" sz="1000">
              <a:solidFill>
                <a:schemeClr val="accent1"/>
              </a:solidFill>
            </a:endParaRPr>
          </a:p>
        </p:txBody>
      </p:sp>
      <p:pic>
        <p:nvPicPr>
          <p:cNvPr id="15" name="图片 14" descr="表格&#10;&#10;描述已自动生成">
            <a:extLst>
              <a:ext uri="{FF2B5EF4-FFF2-40B4-BE49-F238E27FC236}">
                <a16:creationId xmlns:a16="http://schemas.microsoft.com/office/drawing/2014/main" id="{27D37E3F-AD8C-4451-9723-7B0FA181859E}"/>
              </a:ext>
            </a:extLst>
          </p:cNvPr>
          <p:cNvPicPr>
            <a:picLocks noChangeAspect="1"/>
          </p:cNvPicPr>
          <p:nvPr/>
        </p:nvPicPr>
        <p:blipFill>
          <a:blip r:embed="rId3"/>
          <a:stretch>
            <a:fillRect/>
          </a:stretch>
        </p:blipFill>
        <p:spPr>
          <a:xfrm>
            <a:off x="7836291" y="1360165"/>
            <a:ext cx="556151" cy="2994660"/>
          </a:xfrm>
          <a:prstGeom prst="rect">
            <a:avLst/>
          </a:prstGeom>
        </p:spPr>
      </p:pic>
      <p:pic>
        <p:nvPicPr>
          <p:cNvPr id="17" name="图片 16" descr="图形用户界面, 应用程序&#10;&#10;中度可信度描述已自动生成">
            <a:extLst>
              <a:ext uri="{FF2B5EF4-FFF2-40B4-BE49-F238E27FC236}">
                <a16:creationId xmlns:a16="http://schemas.microsoft.com/office/drawing/2014/main" id="{D3227E5E-6BC5-56B0-8AFD-E6411F6F715A}"/>
              </a:ext>
            </a:extLst>
          </p:cNvPr>
          <p:cNvPicPr>
            <a:picLocks noChangeAspect="1"/>
          </p:cNvPicPr>
          <p:nvPr/>
        </p:nvPicPr>
        <p:blipFill>
          <a:blip r:embed="rId4"/>
          <a:stretch>
            <a:fillRect/>
          </a:stretch>
        </p:blipFill>
        <p:spPr>
          <a:xfrm>
            <a:off x="5398618" y="2126742"/>
            <a:ext cx="2286120" cy="445008"/>
          </a:xfrm>
          <a:prstGeom prst="rect">
            <a:avLst/>
          </a:prstGeom>
        </p:spPr>
      </p:pic>
      <p:pic>
        <p:nvPicPr>
          <p:cNvPr id="19" name="图片 18" descr="图形用户界面, 文本&#10;&#10;中度可信度描述已自动生成">
            <a:extLst>
              <a:ext uri="{FF2B5EF4-FFF2-40B4-BE49-F238E27FC236}">
                <a16:creationId xmlns:a16="http://schemas.microsoft.com/office/drawing/2014/main" id="{93BE9FE2-6478-10EC-AFBF-9128BB0CE922}"/>
              </a:ext>
            </a:extLst>
          </p:cNvPr>
          <p:cNvPicPr>
            <a:picLocks noChangeAspect="1"/>
          </p:cNvPicPr>
          <p:nvPr/>
        </p:nvPicPr>
        <p:blipFill rotWithShape="1">
          <a:blip r:embed="rId5"/>
          <a:srcRect t="19739"/>
          <a:stretch/>
        </p:blipFill>
        <p:spPr>
          <a:xfrm>
            <a:off x="5398618" y="1609344"/>
            <a:ext cx="770989" cy="32873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1000"/>
                                        <p:tgtEl>
                                          <p:spTgt spid="25"/>
                                        </p:tgtEl>
                                      </p:cBhvr>
                                    </p:animEffect>
                                    <p:anim calcmode="lin" valueType="num">
                                      <p:cBhvr>
                                        <p:cTn id="8" dur="1000" fill="hold"/>
                                        <p:tgtEl>
                                          <p:spTgt spid="25"/>
                                        </p:tgtEl>
                                        <p:attrNameLst>
                                          <p:attrName>ppt_x</p:attrName>
                                        </p:attrNameLst>
                                      </p:cBhvr>
                                      <p:tavLst>
                                        <p:tav tm="0">
                                          <p:val>
                                            <p:strVal val="#ppt_x"/>
                                          </p:val>
                                        </p:tav>
                                        <p:tav tm="100000">
                                          <p:val>
                                            <p:strVal val="#ppt_x"/>
                                          </p:val>
                                        </p:tav>
                                      </p:tavLst>
                                    </p:anim>
                                    <p:anim calcmode="lin" valueType="num">
                                      <p:cBhvr>
                                        <p:cTn id="9"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7"/>
        <p:cNvGrpSpPr/>
        <p:nvPr/>
      </p:nvGrpSpPr>
      <p:grpSpPr>
        <a:xfrm>
          <a:off x="0" y="0"/>
          <a:ext cx="0" cy="0"/>
          <a:chOff x="0" y="0"/>
          <a:chExt cx="0" cy="0"/>
        </a:xfrm>
      </p:grpSpPr>
      <p:sp>
        <p:nvSpPr>
          <p:cNvPr id="338" name="Google Shape;338;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Random Forest Model</a:t>
            </a:r>
            <a:endParaRPr dirty="0"/>
          </a:p>
        </p:txBody>
      </p:sp>
      <p:sp>
        <p:nvSpPr>
          <p:cNvPr id="342" name="Google Shape;342;p38"/>
          <p:cNvSpPr txBox="1">
            <a:spLocks noGrp="1"/>
          </p:cNvSpPr>
          <p:nvPr>
            <p:ph type="subTitle" idx="4"/>
          </p:nvPr>
        </p:nvSpPr>
        <p:spPr>
          <a:xfrm>
            <a:off x="550398" y="1411824"/>
            <a:ext cx="3522300" cy="642713"/>
          </a:xfrm>
          <a:prstGeom prst="rect">
            <a:avLst/>
          </a:prstGeom>
        </p:spPr>
        <p:txBody>
          <a:bodyPr spcFirstLastPara="1" wrap="square" lIns="91425" tIns="91425" rIns="91425" bIns="91425" anchor="t" anchorCtr="0">
            <a:noAutofit/>
          </a:bodyPr>
          <a:lstStyle/>
          <a:p>
            <a:pPr marL="171450" indent="-171450">
              <a:buFont typeface="Arial" panose="020B0604020202020204" pitchFamily="34" charset="0"/>
              <a:buChar char="•"/>
            </a:pPr>
            <a:r>
              <a:rPr lang="en-US" dirty="0"/>
              <a:t>Trained the Random Forest model using cross-validation.</a:t>
            </a:r>
          </a:p>
          <a:p>
            <a:pPr marL="171450" indent="-171450">
              <a:buFont typeface="Arial" panose="020B0604020202020204" pitchFamily="34" charset="0"/>
              <a:buChar char="•"/>
            </a:pPr>
            <a:r>
              <a:rPr lang="en-US" dirty="0"/>
              <a:t>For profit:</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score: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endParaRPr lang="en-US" dirty="0"/>
          </a:p>
        </p:txBody>
      </p:sp>
      <p:sp>
        <p:nvSpPr>
          <p:cNvPr id="2" name="Rectangle: Rounded Corners 2">
            <a:extLst>
              <a:ext uri="{FF2B5EF4-FFF2-40B4-BE49-F238E27FC236}">
                <a16:creationId xmlns:a16="http://schemas.microsoft.com/office/drawing/2014/main" id="{0FE8AF33-D590-48D1-47AC-35491C92CB7E}"/>
              </a:ext>
            </a:extLst>
          </p:cNvPr>
          <p:cNvSpPr/>
          <p:nvPr/>
        </p:nvSpPr>
        <p:spPr>
          <a:xfrm>
            <a:off x="0"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CA" sz="1000">
                <a:solidFill>
                  <a:schemeClr val="accent1"/>
                </a:solidFill>
              </a:rPr>
              <a:t>Business/ data </a:t>
            </a:r>
            <a:br>
              <a:rPr lang="en-CA" sz="1000">
                <a:solidFill>
                  <a:schemeClr val="accent1"/>
                </a:solidFill>
              </a:rPr>
            </a:br>
            <a:r>
              <a:rPr lang="en-CA" sz="1000">
                <a:solidFill>
                  <a:schemeClr val="accent1"/>
                </a:solidFill>
              </a:rPr>
              <a:t>Understanding </a:t>
            </a:r>
          </a:p>
        </p:txBody>
      </p:sp>
      <p:sp>
        <p:nvSpPr>
          <p:cNvPr id="3" name="Rectangle: Rounded Corners 3">
            <a:extLst>
              <a:ext uri="{FF2B5EF4-FFF2-40B4-BE49-F238E27FC236}">
                <a16:creationId xmlns:a16="http://schemas.microsoft.com/office/drawing/2014/main" id="{41CA1F33-32E0-6A97-229A-02CD8A3071AD}"/>
              </a:ext>
            </a:extLst>
          </p:cNvPr>
          <p:cNvSpPr/>
          <p:nvPr/>
        </p:nvSpPr>
        <p:spPr>
          <a:xfrm>
            <a:off x="2254101" y="4898571"/>
            <a:ext cx="2424227" cy="244929"/>
          </a:xfrm>
          <a:prstGeom prst="roundRect">
            <a:avLst/>
          </a:prstGeom>
          <a:solidFill>
            <a:schemeClr val="bg2">
              <a:lumMod val="20000"/>
              <a:lumOff val="8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lvl="0" indent="0" algn="ctr" rtl="0">
              <a:spcBef>
                <a:spcPts val="0"/>
              </a:spcBef>
              <a:spcAft>
                <a:spcPts val="0"/>
              </a:spcAft>
              <a:buNone/>
            </a:pPr>
            <a:r>
              <a:rPr lang="en" altLang="zh-CN" sz="1000">
                <a:solidFill>
                  <a:schemeClr val="accent1"/>
                </a:solidFill>
              </a:rPr>
              <a:t>Modeling Approach</a:t>
            </a:r>
          </a:p>
        </p:txBody>
      </p:sp>
      <p:sp>
        <p:nvSpPr>
          <p:cNvPr id="4" name="Rectangle: Rounded Corners 4">
            <a:extLst>
              <a:ext uri="{FF2B5EF4-FFF2-40B4-BE49-F238E27FC236}">
                <a16:creationId xmlns:a16="http://schemas.microsoft.com/office/drawing/2014/main" id="{DEA11370-2DDD-3E82-9D3B-9EC85B6330CF}"/>
              </a:ext>
            </a:extLst>
          </p:cNvPr>
          <p:cNvSpPr/>
          <p:nvPr/>
        </p:nvSpPr>
        <p:spPr>
          <a:xfrm>
            <a:off x="4678328" y="4898570"/>
            <a:ext cx="2211570"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 altLang="zh-CN" sz="1000">
                <a:solidFill>
                  <a:schemeClr val="accent1"/>
                </a:solidFill>
              </a:rPr>
              <a:t>Evaluation</a:t>
            </a:r>
            <a:endParaRPr lang="en-CA" sz="1000">
              <a:solidFill>
                <a:schemeClr val="accent1"/>
              </a:solidFill>
            </a:endParaRPr>
          </a:p>
        </p:txBody>
      </p:sp>
      <p:sp>
        <p:nvSpPr>
          <p:cNvPr id="5" name="Rectangle: Rounded Corners 5">
            <a:extLst>
              <a:ext uri="{FF2B5EF4-FFF2-40B4-BE49-F238E27FC236}">
                <a16:creationId xmlns:a16="http://schemas.microsoft.com/office/drawing/2014/main" id="{55694082-986D-A905-F01E-4107C2EF3137}"/>
              </a:ext>
            </a:extLst>
          </p:cNvPr>
          <p:cNvSpPr/>
          <p:nvPr/>
        </p:nvSpPr>
        <p:spPr>
          <a:xfrm>
            <a:off x="6889899" y="4898571"/>
            <a:ext cx="2254101" cy="244929"/>
          </a:xfrm>
          <a:prstGeom prst="roundRect">
            <a:avLst/>
          </a:prstGeom>
          <a:solidFill>
            <a:schemeClr val="tx2">
              <a:lumMod val="40000"/>
              <a:lumOff val="60000"/>
            </a:schemeClr>
          </a:solidFill>
          <a:ln w="3175">
            <a:solidFill>
              <a:schemeClr val="bg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rtl="0">
              <a:spcBef>
                <a:spcPts val="0"/>
              </a:spcBef>
              <a:spcAft>
                <a:spcPts val="0"/>
              </a:spcAft>
            </a:pPr>
            <a:r>
              <a:rPr lang="en" altLang="zh-CN" sz="1000">
                <a:solidFill>
                  <a:schemeClr val="accent1"/>
                </a:solidFill>
              </a:rPr>
              <a:t>Deployment</a:t>
            </a:r>
            <a:endParaRPr lang="en-CA" altLang="zh-CN" sz="1000">
              <a:solidFill>
                <a:schemeClr val="accent1"/>
              </a:solidFill>
            </a:endParaRPr>
          </a:p>
        </p:txBody>
      </p:sp>
      <p:pic>
        <p:nvPicPr>
          <p:cNvPr id="1026" name="Picture 2">
            <a:extLst>
              <a:ext uri="{FF2B5EF4-FFF2-40B4-BE49-F238E27FC236}">
                <a16:creationId xmlns:a16="http://schemas.microsoft.com/office/drawing/2014/main" id="{5E16545E-50AF-BB9C-6A32-F57C06CE8B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0802" y="2054538"/>
            <a:ext cx="3737423" cy="88763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C4625216-4581-A598-230A-DEE7C3BD5F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0398" y="3123294"/>
            <a:ext cx="3628586" cy="887638"/>
          </a:xfrm>
          <a:prstGeom prst="rect">
            <a:avLst/>
          </a:prstGeom>
          <a:noFill/>
          <a:extLst>
            <a:ext uri="{909E8E84-426E-40DD-AFC4-6F175D3DCCD1}">
              <a14:hiddenFill xmlns:a14="http://schemas.microsoft.com/office/drawing/2010/main">
                <a:solidFill>
                  <a:srgbClr val="FFFFFF"/>
                </a:solidFill>
              </a14:hiddenFill>
            </a:ext>
          </a:extLst>
        </p:spPr>
      </p:pic>
      <p:sp>
        <p:nvSpPr>
          <p:cNvPr id="10" name="圆角矩形 9">
            <a:extLst>
              <a:ext uri="{FF2B5EF4-FFF2-40B4-BE49-F238E27FC236}">
                <a16:creationId xmlns:a16="http://schemas.microsoft.com/office/drawing/2014/main" id="{90FCA8D0-0ECF-F2EC-B38D-7E6F63F745E1}"/>
              </a:ext>
            </a:extLst>
          </p:cNvPr>
          <p:cNvSpPr/>
          <p:nvPr/>
        </p:nvSpPr>
        <p:spPr>
          <a:xfrm>
            <a:off x="530802" y="2642616"/>
            <a:ext cx="3382830" cy="201168"/>
          </a:xfrm>
          <a:prstGeom prst="round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圆角矩形 10">
            <a:extLst>
              <a:ext uri="{FF2B5EF4-FFF2-40B4-BE49-F238E27FC236}">
                <a16:creationId xmlns:a16="http://schemas.microsoft.com/office/drawing/2014/main" id="{A5230458-CD23-EA16-C757-D676FAA0DBC8}"/>
              </a:ext>
            </a:extLst>
          </p:cNvPr>
          <p:cNvSpPr/>
          <p:nvPr/>
        </p:nvSpPr>
        <p:spPr>
          <a:xfrm>
            <a:off x="562686" y="3611797"/>
            <a:ext cx="3382830" cy="201168"/>
          </a:xfrm>
          <a:prstGeom prst="roundRect">
            <a:avLst/>
          </a:prstGeom>
          <a:noFill/>
          <a:ln w="9525">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右箭头 11">
            <a:extLst>
              <a:ext uri="{FF2B5EF4-FFF2-40B4-BE49-F238E27FC236}">
                <a16:creationId xmlns:a16="http://schemas.microsoft.com/office/drawing/2014/main" id="{88124B5B-A987-DAA4-FA23-B379CD753708}"/>
              </a:ext>
            </a:extLst>
          </p:cNvPr>
          <p:cNvSpPr/>
          <p:nvPr/>
        </p:nvSpPr>
        <p:spPr>
          <a:xfrm>
            <a:off x="4178984" y="2299779"/>
            <a:ext cx="1298448" cy="438912"/>
          </a:xfrm>
          <a:prstGeom prst="rightArrow">
            <a:avLst/>
          </a:prstGeom>
          <a:noFill/>
          <a:ln w="9525">
            <a:solidFill>
              <a:schemeClr val="tx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1200">
                <a:solidFill>
                  <a:schemeClr val="dk1"/>
                </a:solidFill>
                <a:latin typeface="Onest"/>
                <a:sym typeface="Onest"/>
              </a:rPr>
              <a:t>Predict</a:t>
            </a:r>
            <a:endParaRPr lang="zh-CN" altLang="en-US" sz="1200">
              <a:solidFill>
                <a:schemeClr val="dk1"/>
              </a:solidFill>
              <a:latin typeface="Onest"/>
              <a:sym typeface="Onest"/>
            </a:endParaRPr>
          </a:p>
        </p:txBody>
      </p:sp>
      <p:graphicFrame>
        <p:nvGraphicFramePr>
          <p:cNvPr id="15" name="表格 14">
            <a:extLst>
              <a:ext uri="{FF2B5EF4-FFF2-40B4-BE49-F238E27FC236}">
                <a16:creationId xmlns:a16="http://schemas.microsoft.com/office/drawing/2014/main" id="{6C9F11A3-4087-DAFF-F770-A86E20165F9E}"/>
              </a:ext>
            </a:extLst>
          </p:cNvPr>
          <p:cNvGraphicFramePr>
            <a:graphicFrameLocks noGrp="1"/>
          </p:cNvGraphicFramePr>
          <p:nvPr>
            <p:extLst>
              <p:ext uri="{D42A27DB-BD31-4B8C-83A1-F6EECF244321}">
                <p14:modId xmlns:p14="http://schemas.microsoft.com/office/powerpoint/2010/main" val="231621706"/>
              </p:ext>
            </p:extLst>
          </p:nvPr>
        </p:nvGraphicFramePr>
        <p:xfrm>
          <a:off x="5550642" y="1228593"/>
          <a:ext cx="3274650" cy="3246887"/>
        </p:xfrm>
        <a:graphic>
          <a:graphicData uri="http://schemas.openxmlformats.org/drawingml/2006/table">
            <a:tbl>
              <a:tblPr firstRow="1" bandRow="1">
                <a:tableStyleId>{0FF0B375-25CA-4A83-88D7-395F8FC01015}</a:tableStyleId>
              </a:tblPr>
              <a:tblGrid>
                <a:gridCol w="2239694">
                  <a:extLst>
                    <a:ext uri="{9D8B030D-6E8A-4147-A177-3AD203B41FA5}">
                      <a16:colId xmlns:a16="http://schemas.microsoft.com/office/drawing/2014/main" val="4269492674"/>
                    </a:ext>
                  </a:extLst>
                </a:gridCol>
                <a:gridCol w="1034956">
                  <a:extLst>
                    <a:ext uri="{9D8B030D-6E8A-4147-A177-3AD203B41FA5}">
                      <a16:colId xmlns:a16="http://schemas.microsoft.com/office/drawing/2014/main" val="1908189981"/>
                    </a:ext>
                  </a:extLst>
                </a:gridCol>
              </a:tblGrid>
              <a:tr h="280167">
                <a:tc>
                  <a:txBody>
                    <a:bodyPr/>
                    <a:lstStyle/>
                    <a:p>
                      <a:pPr algn="ctr"/>
                      <a:r>
                        <a:rPr lang="en-US" altLang="zh-CN" sz="1200" b="1" i="0" u="none" strike="noStrike" cap="none">
                          <a:solidFill>
                            <a:schemeClr val="dk1"/>
                          </a:solidFill>
                          <a:latin typeface="Onest"/>
                          <a:sym typeface="Onest"/>
                        </a:rPr>
                        <a:t>Metric</a:t>
                      </a:r>
                      <a:endParaRPr lang="zh-CN" altLang="en-US" sz="1200" b="1" i="0" u="none" strike="noStrike" cap="none">
                        <a:solidFill>
                          <a:schemeClr val="dk1"/>
                        </a:solidFill>
                        <a:latin typeface="Onest"/>
                        <a:sym typeface="Onest"/>
                      </a:endParaRPr>
                    </a:p>
                  </a:txBody>
                  <a:tcPr>
                    <a:solidFill>
                      <a:schemeClr val="bg2">
                        <a:lumMod val="40000"/>
                        <a:lumOff val="60000"/>
                      </a:schemeClr>
                    </a:solidFill>
                  </a:tcPr>
                </a:tc>
                <a:tc>
                  <a:txBody>
                    <a:bodyPr/>
                    <a:lstStyle/>
                    <a:p>
                      <a:pPr algn="ctr"/>
                      <a:r>
                        <a:rPr lang="en-US" altLang="zh-CN" sz="1200" b="1" i="0" u="none" strike="noStrike" cap="none">
                          <a:solidFill>
                            <a:schemeClr val="dk1"/>
                          </a:solidFill>
                          <a:latin typeface="Onest"/>
                          <a:sym typeface="Onest"/>
                        </a:rPr>
                        <a:t>Value</a:t>
                      </a:r>
                      <a:endParaRPr lang="zh-CN" altLang="en-US" sz="1200" b="1" i="0" u="none" strike="noStrike" cap="none">
                        <a:solidFill>
                          <a:schemeClr val="dk1"/>
                        </a:solidFill>
                        <a:latin typeface="Onest"/>
                        <a:sym typeface="Onest"/>
                      </a:endParaRPr>
                    </a:p>
                  </a:txBody>
                  <a:tcPr>
                    <a:solidFill>
                      <a:schemeClr val="bg2">
                        <a:lumMod val="40000"/>
                        <a:lumOff val="60000"/>
                      </a:schemeClr>
                    </a:solidFill>
                  </a:tcPr>
                </a:tc>
                <a:extLst>
                  <a:ext uri="{0D108BD9-81ED-4DB2-BD59-A6C34878D82A}">
                    <a16:rowId xmlns:a16="http://schemas.microsoft.com/office/drawing/2014/main" val="1382280861"/>
                  </a:ext>
                </a:extLst>
              </a:tr>
              <a:tr h="370840">
                <a:tc>
                  <a:txBody>
                    <a:bodyPr/>
                    <a:lstStyle/>
                    <a:p>
                      <a:r>
                        <a:rPr lang="en-US" altLang="zh-CN" sz="1200" b="0" i="0" u="none" strike="noStrike" cap="none" dirty="0">
                          <a:solidFill>
                            <a:schemeClr val="dk1"/>
                          </a:solidFill>
                          <a:latin typeface="Onest"/>
                          <a:sym typeface="Onest"/>
                        </a:rPr>
                        <a:t>MSE(profit)</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a:solidFill>
                            <a:schemeClr val="dk1"/>
                          </a:solidFill>
                          <a:latin typeface="Onest"/>
                          <a:sym typeface="Onest"/>
                        </a:rPr>
                        <a:t>9.59e+13</a:t>
                      </a:r>
                      <a:endParaRPr lang="zh-CN" altLang="en-US" sz="1200" b="0" i="0" u="none" strike="noStrike" cap="none">
                        <a:solidFill>
                          <a:schemeClr val="dk1"/>
                        </a:solidFill>
                        <a:latin typeface="Onest"/>
                        <a:sym typeface="Onest"/>
                      </a:endParaRPr>
                    </a:p>
                  </a:txBody>
                  <a:tcPr/>
                </a:tc>
                <a:extLst>
                  <a:ext uri="{0D108BD9-81ED-4DB2-BD59-A6C34878D82A}">
                    <a16:rowId xmlns:a16="http://schemas.microsoft.com/office/drawing/2014/main" val="2156703516"/>
                  </a:ext>
                </a:extLst>
              </a:tr>
              <a:tr h="370840">
                <a:tc>
                  <a:txBody>
                    <a:bodyPr/>
                    <a:lstStyle/>
                    <a:p>
                      <a:r>
                        <a:rPr lang="en-US" altLang="zh-CN" sz="1200" b="0" i="0" u="none" strike="noStrike" cap="none" dirty="0">
                          <a:solidFill>
                            <a:schemeClr val="dk1"/>
                          </a:solidFill>
                          <a:latin typeface="Onest"/>
                          <a:sym typeface="Onest"/>
                        </a:rPr>
                        <a:t>RMSE(profit)</a:t>
                      </a:r>
                    </a:p>
                  </a:txBody>
                  <a:tcPr/>
                </a:tc>
                <a:tc>
                  <a:txBody>
                    <a:bodyPr/>
                    <a:lstStyle/>
                    <a:p>
                      <a:r>
                        <a:rPr lang="en-US" altLang="zh-CN" sz="1200" b="0" i="0" u="none" strike="noStrike" cap="none">
                          <a:solidFill>
                            <a:schemeClr val="dk1"/>
                          </a:solidFill>
                          <a:latin typeface="Onest"/>
                          <a:sym typeface="Onest"/>
                        </a:rPr>
                        <a:t>9793608</a:t>
                      </a:r>
                      <a:endParaRPr lang="zh-CN" altLang="en-US" sz="1200" b="0" i="0" u="none" strike="noStrike" cap="none">
                        <a:solidFill>
                          <a:schemeClr val="dk1"/>
                        </a:solidFill>
                        <a:latin typeface="Onest"/>
                        <a:sym typeface="Onest"/>
                      </a:endParaRPr>
                    </a:p>
                  </a:txBody>
                  <a:tcPr/>
                </a:tc>
                <a:extLst>
                  <a:ext uri="{0D108BD9-81ED-4DB2-BD59-A6C34878D82A}">
                    <a16:rowId xmlns:a16="http://schemas.microsoft.com/office/drawing/2014/main" val="3372269616"/>
                  </a:ext>
                </a:extLst>
              </a:tr>
              <a:tr h="370840">
                <a:tc>
                  <a:txBody>
                    <a:bodyPr/>
                    <a:lstStyle/>
                    <a:p>
                      <a:r>
                        <a:rPr lang="en-US" altLang="zh-CN" sz="1200" b="0" i="0" u="none" strike="noStrike" cap="none" dirty="0">
                          <a:solidFill>
                            <a:schemeClr val="dk1"/>
                          </a:solidFill>
                          <a:latin typeface="Onest"/>
                          <a:sym typeface="Onest"/>
                        </a:rPr>
                        <a:t>MAE(profit)</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a:solidFill>
                            <a:schemeClr val="dk1"/>
                          </a:solidFill>
                          <a:latin typeface="Onest"/>
                          <a:sym typeface="Onest"/>
                        </a:rPr>
                        <a:t>2462509</a:t>
                      </a:r>
                      <a:endParaRPr lang="zh-CN" altLang="en-US" sz="1200" b="0" i="0" u="none" strike="noStrike" cap="none">
                        <a:solidFill>
                          <a:schemeClr val="dk1"/>
                        </a:solidFill>
                        <a:latin typeface="Onest"/>
                        <a:sym typeface="Onest"/>
                      </a:endParaRPr>
                    </a:p>
                  </a:txBody>
                  <a:tcPr/>
                </a:tc>
                <a:extLst>
                  <a:ext uri="{0D108BD9-81ED-4DB2-BD59-A6C34878D82A}">
                    <a16:rowId xmlns:a16="http://schemas.microsoft.com/office/drawing/2014/main" val="1054709120"/>
                  </a:ext>
                </a:extLst>
              </a:tr>
              <a:tr h="370840">
                <a:tc>
                  <a:txBody>
                    <a:bodyPr/>
                    <a:lstStyle/>
                    <a:p>
                      <a:r>
                        <a:rPr lang="en-US" altLang="zh-CN" sz="1200" b="0" i="0" u="none" strike="noStrike" cap="none" dirty="0">
                          <a:solidFill>
                            <a:schemeClr val="dk1"/>
                          </a:solidFill>
                          <a:latin typeface="Onest"/>
                          <a:sym typeface="Onest"/>
                        </a:rPr>
                        <a:t>OOS R2 (profit)</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a:solidFill>
                            <a:schemeClr val="dk1"/>
                          </a:solidFill>
                          <a:latin typeface="Onest"/>
                          <a:sym typeface="Onest"/>
                        </a:rPr>
                        <a:t>0.99618</a:t>
                      </a:r>
                      <a:endParaRPr lang="zh-CN" altLang="en-US" sz="1200" b="0" i="0" u="none" strike="noStrike" cap="none">
                        <a:solidFill>
                          <a:schemeClr val="dk1"/>
                        </a:solidFill>
                        <a:latin typeface="Onest"/>
                        <a:sym typeface="Onest"/>
                      </a:endParaRPr>
                    </a:p>
                  </a:txBody>
                  <a:tcPr/>
                </a:tc>
                <a:extLst>
                  <a:ext uri="{0D108BD9-81ED-4DB2-BD59-A6C34878D82A}">
                    <a16:rowId xmlns:a16="http://schemas.microsoft.com/office/drawing/2014/main" val="2843421995"/>
                  </a:ext>
                </a:extLst>
              </a:tr>
              <a:tr h="370840">
                <a:tc>
                  <a:txBody>
                    <a:bodyPr/>
                    <a:lstStyle/>
                    <a:p>
                      <a:r>
                        <a:rPr lang="en-US" altLang="zh-CN" sz="1200" b="0" i="0" u="none" strike="noStrike" cap="none" dirty="0">
                          <a:solidFill>
                            <a:schemeClr val="dk1"/>
                          </a:solidFill>
                          <a:latin typeface="Onest"/>
                          <a:sym typeface="Onest"/>
                        </a:rPr>
                        <a:t>MSE(score)</a:t>
                      </a:r>
                      <a:endParaRPr lang="zh-CN" altLang="en-US" sz="1200" b="0" i="0" u="none" strike="noStrike" cap="none" dirty="0">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0.41619</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2179710598"/>
                  </a:ext>
                </a:extLst>
              </a:tr>
              <a:tr h="370840">
                <a:tc>
                  <a:txBody>
                    <a:bodyPr/>
                    <a:lstStyle/>
                    <a:p>
                      <a:r>
                        <a:rPr lang="en-US" altLang="zh-CN" sz="1200" b="0" i="0" u="none" strike="noStrike" cap="none">
                          <a:solidFill>
                            <a:schemeClr val="dk1"/>
                          </a:solidFill>
                          <a:latin typeface="Onest"/>
                          <a:sym typeface="Onest"/>
                        </a:rPr>
                        <a:t>RMSE(score)</a:t>
                      </a:r>
                    </a:p>
                  </a:txBody>
                  <a:tcPr/>
                </a:tc>
                <a:tc>
                  <a:txBody>
                    <a:bodyPr/>
                    <a:lstStyle/>
                    <a:p>
                      <a:r>
                        <a:rPr lang="en-US" altLang="zh-CN" sz="1200" b="0" i="0" u="none" strike="noStrike" cap="none" dirty="0">
                          <a:solidFill>
                            <a:schemeClr val="dk1"/>
                          </a:solidFill>
                          <a:latin typeface="Onest"/>
                          <a:sym typeface="Onest"/>
                        </a:rPr>
                        <a:t>0.64513</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1247755756"/>
                  </a:ext>
                </a:extLst>
              </a:tr>
              <a:tr h="370840">
                <a:tc>
                  <a:txBody>
                    <a:bodyPr/>
                    <a:lstStyle/>
                    <a:p>
                      <a:r>
                        <a:rPr lang="en-US" altLang="zh-CN" sz="1200" b="0" i="0" u="none" strike="noStrike" cap="none">
                          <a:solidFill>
                            <a:schemeClr val="dk1"/>
                          </a:solidFill>
                          <a:latin typeface="Onest"/>
                          <a:sym typeface="Onest"/>
                        </a:rPr>
                        <a:t>MAE(score)</a:t>
                      </a:r>
                      <a:endParaRPr lang="zh-CN" altLang="en-US" sz="1200" b="0" i="0" u="none" strike="noStrike" cap="none">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0.46308</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3997303512"/>
                  </a:ext>
                </a:extLst>
              </a:tr>
              <a:tr h="370840">
                <a:tc>
                  <a:txBody>
                    <a:bodyPr/>
                    <a:lstStyle/>
                    <a:p>
                      <a:r>
                        <a:rPr lang="en-US" altLang="zh-CN" sz="1200" b="0" i="0" u="none" strike="noStrike" cap="none">
                          <a:solidFill>
                            <a:schemeClr val="dk1"/>
                          </a:solidFill>
                          <a:latin typeface="Onest"/>
                          <a:sym typeface="Onest"/>
                        </a:rPr>
                        <a:t>OOS R2 (score)</a:t>
                      </a:r>
                      <a:endParaRPr lang="zh-CN" altLang="en-US" sz="1200" b="0" i="0" u="none" strike="noStrike" cap="none">
                        <a:solidFill>
                          <a:schemeClr val="dk1"/>
                        </a:solidFill>
                        <a:latin typeface="Onest"/>
                        <a:sym typeface="Onest"/>
                      </a:endParaRPr>
                    </a:p>
                  </a:txBody>
                  <a:tcPr/>
                </a:tc>
                <a:tc>
                  <a:txBody>
                    <a:bodyPr/>
                    <a:lstStyle/>
                    <a:p>
                      <a:r>
                        <a:rPr lang="en-US" altLang="zh-CN" sz="1200" b="0" i="0" u="none" strike="noStrike" cap="none" dirty="0">
                          <a:solidFill>
                            <a:schemeClr val="dk1"/>
                          </a:solidFill>
                          <a:latin typeface="Onest"/>
                          <a:sym typeface="Onest"/>
                        </a:rPr>
                        <a:t>0.56093</a:t>
                      </a:r>
                      <a:endParaRPr lang="zh-CN" altLang="en-US" sz="1200" b="0" i="0" u="none" strike="noStrike" cap="none" dirty="0">
                        <a:solidFill>
                          <a:schemeClr val="dk1"/>
                        </a:solidFill>
                        <a:latin typeface="Onest"/>
                        <a:sym typeface="Onest"/>
                      </a:endParaRPr>
                    </a:p>
                  </a:txBody>
                  <a:tcPr/>
                </a:tc>
                <a:extLst>
                  <a:ext uri="{0D108BD9-81ED-4DB2-BD59-A6C34878D82A}">
                    <a16:rowId xmlns:a16="http://schemas.microsoft.com/office/drawing/2014/main" val="3031894547"/>
                  </a:ext>
                </a:extLst>
              </a:tr>
            </a:tbl>
          </a:graphicData>
        </a:graphic>
      </p:graphicFrame>
    </p:spTree>
    <p:extLst>
      <p:ext uri="{BB962C8B-B14F-4D97-AF65-F5344CB8AC3E}">
        <p14:creationId xmlns:p14="http://schemas.microsoft.com/office/powerpoint/2010/main" val="159259472"/>
      </p:ext>
    </p:extLst>
  </p:cSld>
  <p:clrMapOvr>
    <a:masterClrMapping/>
  </p:clrMapOvr>
</p:sld>
</file>

<file path=ppt/theme/theme1.xml><?xml version="1.0" encoding="utf-8"?>
<a:theme xmlns:a="http://schemas.openxmlformats.org/drawingml/2006/main" name="Corporate Strategy Consulting by Slidesgo">
  <a:themeElements>
    <a:clrScheme name="Simple Light">
      <a:dk1>
        <a:srgbClr val="262C3B"/>
      </a:dk1>
      <a:lt1>
        <a:srgbClr val="FFFFFF"/>
      </a:lt1>
      <a:dk2>
        <a:srgbClr val="33CFF8"/>
      </a:dk2>
      <a:lt2>
        <a:srgbClr val="1DA2DB"/>
      </a:lt2>
      <a:accent1>
        <a:srgbClr val="02459D"/>
      </a:accent1>
      <a:accent2>
        <a:srgbClr val="01203D"/>
      </a:accent2>
      <a:accent3>
        <a:srgbClr val="FFFFFF"/>
      </a:accent3>
      <a:accent4>
        <a:srgbClr val="FFFFFF"/>
      </a:accent4>
      <a:accent5>
        <a:srgbClr val="FFFFFF"/>
      </a:accent5>
      <a:accent6>
        <a:srgbClr val="FFFFFF"/>
      </a:accent6>
      <a:hlink>
        <a:srgbClr val="262C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437</TotalTime>
  <Words>886</Words>
  <Application>Microsoft Macintosh PowerPoint</Application>
  <PresentationFormat>On-screen Show (16:9)</PresentationFormat>
  <Paragraphs>205</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Onest</vt:lpstr>
      <vt:lpstr>Montserrat</vt:lpstr>
      <vt:lpstr>Open Sans</vt:lpstr>
      <vt:lpstr>Arial</vt:lpstr>
      <vt:lpstr>Calibri</vt:lpstr>
      <vt:lpstr>Corporate Strategy Consulting by Slidesgo</vt:lpstr>
      <vt:lpstr>Movie Profit and Score Prediction</vt:lpstr>
      <vt:lpstr>Business/ data  Understanding </vt:lpstr>
      <vt:lpstr>Business Problem</vt:lpstr>
      <vt:lpstr>Business Goal</vt:lpstr>
      <vt:lpstr>Data Overview</vt:lpstr>
      <vt:lpstr>Modeling Approach</vt:lpstr>
      <vt:lpstr>Approach</vt:lpstr>
      <vt:lpstr>Data Preparation</vt:lpstr>
      <vt:lpstr>Random Forest Model</vt:lpstr>
      <vt:lpstr>Random Forest Model</vt:lpstr>
      <vt:lpstr>K-Nearest Neighbors (KNN) Model </vt:lpstr>
      <vt:lpstr>Post-Lasso with Linear Regression </vt:lpstr>
      <vt:lpstr>Evaluation and Comparison</vt:lpstr>
      <vt:lpstr>Comparison </vt:lpstr>
      <vt:lpstr>Deployment</vt:lpstr>
      <vt:lpstr>Best models-- Random Forest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Loan Default Prediction System</dc:title>
  <cp:lastModifiedBy>Demir Degirmenci</cp:lastModifiedBy>
  <cp:revision>3</cp:revision>
  <dcterms:modified xsi:type="dcterms:W3CDTF">2024-10-14T01:17:27Z</dcterms:modified>
</cp:coreProperties>
</file>